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5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256" r:id="rId2"/>
    <p:sldId id="257" r:id="rId3"/>
    <p:sldId id="277" r:id="rId4"/>
    <p:sldId id="259" r:id="rId5"/>
    <p:sldId id="265" r:id="rId6"/>
    <p:sldId id="267" r:id="rId7"/>
    <p:sldId id="294" r:id="rId8"/>
    <p:sldId id="269" r:id="rId9"/>
    <p:sldId id="266" r:id="rId10"/>
    <p:sldId id="278" r:id="rId11"/>
    <p:sldId id="268" r:id="rId12"/>
    <p:sldId id="287" r:id="rId13"/>
    <p:sldId id="296" r:id="rId14"/>
    <p:sldId id="270" r:id="rId15"/>
    <p:sldId id="279" r:id="rId16"/>
    <p:sldId id="280" r:id="rId17"/>
    <p:sldId id="281" r:id="rId18"/>
    <p:sldId id="285" r:id="rId19"/>
    <p:sldId id="299" r:id="rId20"/>
    <p:sldId id="300" r:id="rId21"/>
    <p:sldId id="298" r:id="rId22"/>
    <p:sldId id="301" r:id="rId23"/>
    <p:sldId id="302" r:id="rId24"/>
    <p:sldId id="288" r:id="rId25"/>
    <p:sldId id="286" r:id="rId26"/>
    <p:sldId id="283" r:id="rId27"/>
    <p:sldId id="295" r:id="rId28"/>
    <p:sldId id="289" r:id="rId29"/>
    <p:sldId id="297" r:id="rId30"/>
  </p:sldIdLst>
  <p:sldSz cx="12192000" cy="6858000"/>
  <p:notesSz cx="6858000" cy="9144000"/>
  <p:embeddedFontLst>
    <p:embeddedFont>
      <p:font typeface="휴먼모음T" panose="02030504000101010101" pitchFamily="18" charset="-127"/>
      <p:regular r:id="rId31"/>
    </p:embeddedFont>
    <p:embeddedFont>
      <p:font typeface="KoPub돋움체 Bold" panose="00000800000000000000" pitchFamily="2" charset="-127"/>
      <p:bold r:id="rId32"/>
    </p:embeddedFont>
    <p:embeddedFont>
      <p:font typeface="HY헤드라인M" panose="02030600000101010101" pitchFamily="18" charset="-127"/>
      <p:regular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3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91619271549689"/>
          <c:y val="0.23005301929250258"/>
          <c:w val="0.47308854362887054"/>
          <c:h val="0.7382714623997682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explosion val="43"/>
          <c:dPt>
            <c:idx val="0"/>
            <c:bubble3D val="0"/>
            <c:explosion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90F-48D6-BC91-15C1F07709B0}"/>
              </c:ext>
            </c:extLst>
          </c:dPt>
          <c:dPt>
            <c:idx val="1"/>
            <c:bubble3D val="0"/>
            <c:explosion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90F-48D6-BC91-15C1F07709B0}"/>
              </c:ext>
            </c:extLst>
          </c:dPt>
          <c:dLbls>
            <c:dLbl>
              <c:idx val="0"/>
              <c:layout>
                <c:manualLayout>
                  <c:x val="-0.16581339740335929"/>
                  <c:y val="-0.10062799110760964"/>
                </c:manualLayout>
              </c:layout>
              <c:tx>
                <c:rich>
                  <a:bodyPr/>
                  <a:lstStyle/>
                  <a:p>
                    <a:fld id="{003B48E1-138D-4963-9A24-8A29ABE06528}" type="CATEGORYNAME">
                      <a:rPr lang="ko-KR" altLang="en-US" sz="1600"/>
                      <a:pPr/>
                      <a:t>[범주 이름]</a:t>
                    </a:fld>
                    <a:r>
                      <a:rPr lang="ko-KR" altLang="en-US" sz="1600" baseline="0" dirty="0"/>
                      <a:t>
</a:t>
                    </a:r>
                    <a:fld id="{A021C7D4-5BA8-4D5C-91E8-178A19BB83E3}" type="VALUE">
                      <a:rPr lang="en-US" altLang="ko-KR" sz="1600" baseline="0"/>
                      <a:pPr/>
                      <a:t>[값]</a:t>
                    </a:fld>
                    <a:endParaRPr lang="ko-KR" altLang="en-US" sz="1600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90F-48D6-BC91-15C1F07709B0}"/>
                </c:ext>
              </c:extLst>
            </c:dLbl>
            <c:dLbl>
              <c:idx val="1"/>
              <c:layout>
                <c:manualLayout>
                  <c:x val="0.17502525281465703"/>
                  <c:y val="-6.9002051045218074E-2"/>
                </c:manualLayout>
              </c:layout>
              <c:tx>
                <c:rich>
                  <a:bodyPr/>
                  <a:lstStyle/>
                  <a:p>
                    <a:fld id="{1499C7A0-3998-40B9-8908-78537BE27160}" type="CATEGORYNAME">
                      <a:rPr lang="ko-KR" altLang="en-US" sz="1600"/>
                      <a:pPr/>
                      <a:t>[범주 이름]</a:t>
                    </a:fld>
                    <a:r>
                      <a:rPr lang="ko-KR" altLang="en-US" sz="1600" baseline="0" dirty="0"/>
                      <a:t>
</a:t>
                    </a:r>
                    <a:fld id="{726995BD-C005-4B3F-B5D5-B3F38AE64455}" type="VALUE">
                      <a:rPr lang="en-US" altLang="ko-KR" sz="1600" baseline="0"/>
                      <a:pPr/>
                      <a:t>[값]</a:t>
                    </a:fld>
                    <a:endParaRPr lang="ko-KR" altLang="en-US" sz="1600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90F-48D6-BC91-15C1F07709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25400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비 치매 노인</c:v>
                </c:pt>
                <c:pt idx="1">
                  <c:v>치매 노인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6363765</c:v>
                </c:pt>
                <c:pt idx="1">
                  <c:v>702436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0F-48D6-BC91-15C1F07709B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10"/>
        <c:holeSize val="4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유소년인구+생산연령인구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2010년</c:v>
                </c:pt>
                <c:pt idx="1">
                  <c:v>2015년</c:v>
                </c:pt>
                <c:pt idx="2">
                  <c:v>2016년</c:v>
                </c:pt>
                <c:pt idx="3">
                  <c:v>2017년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88.7</c:v>
                </c:pt>
                <c:pt idx="1">
                  <c:v>86.8</c:v>
                </c:pt>
                <c:pt idx="2">
                  <c:v>86.4</c:v>
                </c:pt>
                <c:pt idx="3">
                  <c:v>85.8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E9-4ADF-8F5C-620E430000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고령인구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2010년</c:v>
                </c:pt>
                <c:pt idx="1">
                  <c:v>2015년</c:v>
                </c:pt>
                <c:pt idx="2">
                  <c:v>2016년</c:v>
                </c:pt>
                <c:pt idx="3">
                  <c:v>2017년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11.3</c:v>
                </c:pt>
                <c:pt idx="1">
                  <c:v>13.2</c:v>
                </c:pt>
                <c:pt idx="2">
                  <c:v>13.6</c:v>
                </c:pt>
                <c:pt idx="3">
                  <c:v>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E9-4ADF-8F5C-620E43000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81037280"/>
        <c:axId val="381034144"/>
      </c:barChart>
      <c:catAx>
        <c:axId val="38103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1034144"/>
        <c:crosses val="autoZero"/>
        <c:auto val="1"/>
        <c:lblAlgn val="ctr"/>
        <c:lblOffset val="100"/>
        <c:noMultiLvlLbl val="0"/>
      </c:catAx>
      <c:valAx>
        <c:axId val="381034144"/>
        <c:scaling>
          <c:orientation val="minMax"/>
          <c:max val="100"/>
          <c:min val="7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10372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4042659501679895"/>
          <c:w val="0.70029634162137055"/>
          <c:h val="0.111385430459306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6992867412677"/>
          <c:y val="0.30193015579793808"/>
          <c:w val="0.42518689549012229"/>
          <c:h val="0.66351924043411536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110"/>
        <c:holeSize val="4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730450230521242"/>
          <c:y val="0.64052353721537791"/>
          <c:w val="0.25770951442827178"/>
          <c:h val="0.142629593911157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01959513968002"/>
          <c:y val="0.39968306144533039"/>
          <c:w val="0.27963957999161798"/>
          <c:h val="0.436387489076939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E1-4CCA-8D23-F23E7572DD0F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E1-4CCA-8D23-F23E7572DD0F}"/>
              </c:ext>
            </c:extLst>
          </c:dPt>
          <c:dPt>
            <c:idx val="2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DE1-4CCA-8D23-F23E7572DD0F}"/>
              </c:ext>
            </c:extLst>
          </c:dPt>
          <c:dLbls>
            <c:dLbl>
              <c:idx val="0"/>
              <c:layout>
                <c:manualLayout>
                  <c:x val="-4.4216905974229143E-2"/>
                  <c:y val="-0.11500341840869691"/>
                </c:manualLayout>
              </c:layout>
              <c:tx>
                <c:rich>
                  <a:bodyPr/>
                  <a:lstStyle/>
                  <a:p>
                    <a:fld id="{25AAC6C3-B560-4CDA-8752-89CC5733AE5B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DE1-4CCA-8D23-F23E7572DD0F}"/>
                </c:ext>
              </c:extLst>
            </c:dLbl>
            <c:dLbl>
              <c:idx val="1"/>
              <c:layout>
                <c:manualLayout>
                  <c:x val="-9.2118554112977716E-3"/>
                  <c:y val="-1.15003418408696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E1-4CCA-8D23-F23E7572DD0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26C6132-5101-4652-87F6-88B501DBD4A9}" type="PERCENTAGE">
                      <a:rPr lang="en-US" altLang="ko-KR" baseline="0" smtClean="0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DE1-4CCA-8D23-F23E7572DD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25400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경증</c:v>
                </c:pt>
                <c:pt idx="1">
                  <c:v>중증도</c:v>
                </c:pt>
                <c:pt idx="2">
                  <c:v>중증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57</c:v>
                </c:pt>
                <c:pt idx="1">
                  <c:v>27</c:v>
                </c:pt>
                <c:pt idx="2" formatCode="General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E1-4CCA-8D23-F23E7572DD0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10"/>
        <c:holeSize val="4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3067048816015457"/>
          <c:y val="0.41914195677863647"/>
          <c:w val="0.25770951442827178"/>
          <c:h val="0.257633012319854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치매관리비용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2010년</c:v>
                </c:pt>
                <c:pt idx="1">
                  <c:v>2015년</c:v>
                </c:pt>
                <c:pt idx="2">
                  <c:v>2020년</c:v>
                </c:pt>
                <c:pt idx="3">
                  <c:v>2030년</c:v>
                </c:pt>
                <c:pt idx="4">
                  <c:v>2040년</c:v>
                </c:pt>
                <c:pt idx="5">
                  <c:v>2050년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8.8000000000000007</c:v>
                </c:pt>
                <c:pt idx="1">
                  <c:v>13.2</c:v>
                </c:pt>
                <c:pt idx="2">
                  <c:v>18.8</c:v>
                </c:pt>
                <c:pt idx="3">
                  <c:v>34.299999999999997</c:v>
                </c:pt>
                <c:pt idx="4">
                  <c:v>63.9</c:v>
                </c:pt>
                <c:pt idx="5">
                  <c:v>106.5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39-43EF-91A6-8B4B6A047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1034536"/>
        <c:axId val="381034928"/>
      </c:lineChart>
      <c:catAx>
        <c:axId val="381034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1034928"/>
        <c:crosses val="autoZero"/>
        <c:auto val="1"/>
        <c:lblAlgn val="ctr"/>
        <c:lblOffset val="100"/>
        <c:noMultiLvlLbl val="0"/>
      </c:catAx>
      <c:valAx>
        <c:axId val="381034928"/>
        <c:scaling>
          <c:orientation val="minMax"/>
          <c:max val="120"/>
          <c:min val="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1034536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087351809136043"/>
          <c:y val="0.48207939605118816"/>
          <c:w val="0.31900720613540595"/>
          <c:h val="0.126138290551800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치매환자수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5000"/>
                </a:schemeClr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2010년</c:v>
                </c:pt>
                <c:pt idx="1">
                  <c:v>2015년</c:v>
                </c:pt>
                <c:pt idx="2">
                  <c:v>2020년</c:v>
                </c:pt>
                <c:pt idx="3">
                  <c:v>2030년</c:v>
                </c:pt>
                <c:pt idx="4">
                  <c:v>2040년</c:v>
                </c:pt>
                <c:pt idx="5">
                  <c:v>2050년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47.5</c:v>
                </c:pt>
                <c:pt idx="1">
                  <c:v>64.8</c:v>
                </c:pt>
                <c:pt idx="2">
                  <c:v>84</c:v>
                </c:pt>
                <c:pt idx="3">
                  <c:v>127.2</c:v>
                </c:pt>
                <c:pt idx="4">
                  <c:v>196.4</c:v>
                </c:pt>
                <c:pt idx="5">
                  <c:v>271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60-4EB0-8044-68F0125AE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1035320"/>
        <c:axId val="381036104"/>
      </c:lineChart>
      <c:catAx>
        <c:axId val="381035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1036104"/>
        <c:crosses val="autoZero"/>
        <c:auto val="1"/>
        <c:lblAlgn val="ctr"/>
        <c:lblOffset val="100"/>
        <c:noMultiLvlLbl val="0"/>
      </c:catAx>
      <c:valAx>
        <c:axId val="381036104"/>
        <c:scaling>
          <c:orientation val="minMax"/>
          <c:max val="300"/>
          <c:min val="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1035320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087351809136043"/>
          <c:y val="0.48207939605118816"/>
          <c:w val="0.31900720613540595"/>
          <c:h val="0.126138290551800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2016년</c:v>
                </c:pt>
                <c:pt idx="1">
                  <c:v>2017년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68.8</c:v>
                </c:pt>
                <c:pt idx="1">
                  <c:v>81.099999999999994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E1-48D9-8D29-D7FE867E07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70대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2016년</c:v>
                </c:pt>
                <c:pt idx="1">
                  <c:v>2017년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20.100000000000001</c:v>
                </c:pt>
                <c:pt idx="1">
                  <c:v>30.6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E1-48D9-8D29-D7FE867E07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3721904"/>
        <c:axId val="453718768"/>
      </c:barChart>
      <c:catAx>
        <c:axId val="45372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718768"/>
        <c:crosses val="autoZero"/>
        <c:auto val="1"/>
        <c:lblAlgn val="ctr"/>
        <c:lblOffset val="100"/>
        <c:noMultiLvlLbl val="0"/>
      </c:catAx>
      <c:valAx>
        <c:axId val="453718768"/>
        <c:scaling>
          <c:orientation val="minMax"/>
          <c:max val="90"/>
          <c:min val="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721904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620234219565681"/>
          <c:y val="0.10541629438296145"/>
          <c:w val="0.45332736494018927"/>
          <c:h val="0.131435676518696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56248386989802"/>
          <c:y val="0.28086870994751922"/>
          <c:w val="0.61907843230547621"/>
          <c:h val="0.519843608576878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1DA-4DDD-A7FC-C6C92AEA0D90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1DA-4DDD-A7FC-C6C92AEA0D90}"/>
              </c:ext>
            </c:extLst>
          </c:dPt>
          <c:dPt>
            <c:idx val="2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1DA-4DDD-A7FC-C6C92AEA0D90}"/>
              </c:ext>
            </c:extLst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1DA-4DDD-A7FC-C6C92AEA0D90}"/>
              </c:ext>
            </c:extLst>
          </c:dPt>
          <c:dPt>
            <c:idx val="4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1DA-4DDD-A7FC-C6C92AEA0D90}"/>
              </c:ext>
            </c:extLst>
          </c:dPt>
          <c:dPt>
            <c:idx val="5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71DA-4DDD-A7FC-C6C92AEA0D90}"/>
              </c:ext>
            </c:extLst>
          </c:dPt>
          <c:dPt>
            <c:idx val="6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71DA-4DDD-A7FC-C6C92AEA0D90}"/>
              </c:ext>
            </c:extLst>
          </c:dPt>
          <c:dLbls>
            <c:dLbl>
              <c:idx val="0"/>
              <c:layout>
                <c:manualLayout>
                  <c:x val="0.16581655696995065"/>
                  <c:y val="6.42565597948607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DA-4DDD-A7FC-C6C92AEA0D90}"/>
                </c:ext>
              </c:extLst>
            </c:dLbl>
            <c:dLbl>
              <c:idx val="1"/>
              <c:layout>
                <c:manualLayout>
                  <c:x val="-0.1405573121446872"/>
                  <c:y val="6.41035823195462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DA-4DDD-A7FC-C6C92AEA0D90}"/>
                </c:ext>
              </c:extLst>
            </c:dLbl>
            <c:dLbl>
              <c:idx val="2"/>
              <c:layout>
                <c:manualLayout>
                  <c:x val="-0.13478522273598248"/>
                  <c:y val="1.51308968220491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1DA-4DDD-A7FC-C6C92AEA0D90}"/>
                </c:ext>
              </c:extLst>
            </c:dLbl>
            <c:dLbl>
              <c:idx val="3"/>
              <c:layout>
                <c:manualLayout>
                  <c:x val="-0.14596578039415845"/>
                  <c:y val="-2.14494609304742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DA-4DDD-A7FC-C6C92AEA0D90}"/>
                </c:ext>
              </c:extLst>
            </c:dLbl>
            <c:dLbl>
              <c:idx val="4"/>
              <c:layout>
                <c:manualLayout>
                  <c:x val="-0.13902958422904962"/>
                  <c:y val="-8.25696737010683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DA-4DDD-A7FC-C6C92AEA0D90}"/>
                </c:ext>
              </c:extLst>
            </c:dLbl>
            <c:dLbl>
              <c:idx val="5"/>
              <c:layout>
                <c:manualLayout>
                  <c:x val="-9.1214987766353936E-2"/>
                  <c:y val="-0.146872050469091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1DA-4DDD-A7FC-C6C92AEA0D90}"/>
                </c:ext>
              </c:extLst>
            </c:dLbl>
            <c:dLbl>
              <c:idx val="6"/>
              <c:layout>
                <c:manualLayout>
                  <c:x val="-2.1803428304490186E-2"/>
                  <c:y val="-0.140890298879341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1DA-4DDD-A7FC-C6C92AEA0D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게임</c:v>
                </c:pt>
                <c:pt idx="1">
                  <c:v>정보제공</c:v>
                </c:pt>
                <c:pt idx="2">
                  <c:v>위치찾기</c:v>
                </c:pt>
                <c:pt idx="3">
                  <c:v>치매진단</c:v>
                </c:pt>
                <c:pt idx="4">
                  <c:v>실종</c:v>
                </c:pt>
                <c:pt idx="5">
                  <c:v>돌봄관리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 formatCode="#,##0">
                  <c:v>79</c:v>
                </c:pt>
                <c:pt idx="1">
                  <c:v>11</c:v>
                </c:pt>
                <c:pt idx="2">
                  <c:v>10</c:v>
                </c:pt>
                <c:pt idx="3">
                  <c:v>8</c:v>
                </c:pt>
                <c:pt idx="4">
                  <c:v>6</c:v>
                </c:pt>
                <c:pt idx="5">
                  <c:v>1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1DA-4DDD-A7FC-C6C92AEA0D9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811558596785654E-2"/>
          <c:y val="0.84531370538808026"/>
          <c:w val="0.8276343430236498"/>
          <c:h val="0.15427466177098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0.51181</cdr:x>
      <cdr:y>0.84895</cdr:y>
    </cdr:from>
    <cdr:to>
      <cdr:x>0.96839</cdr:x>
      <cdr:y>0.93884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8128E82-4436-4933-A1ED-FB61C511F6D3}"/>
            </a:ext>
          </a:extLst>
        </cdr:cNvPr>
        <cdr:cNvSpPr txBox="1"/>
      </cdr:nvSpPr>
      <cdr:spPr>
        <a:xfrm xmlns:a="http://schemas.openxmlformats.org/drawingml/2006/main">
          <a:off x="3528028" y="3750020"/>
          <a:ext cx="3147338" cy="3970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(</a:t>
          </a:r>
          <a:r>
            <a:rPr lang="ko-KR" altLang="en-US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단위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:</a:t>
          </a:r>
          <a:r>
            <a:rPr lang="ko-KR" altLang="en-US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명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출처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:</a:t>
          </a:r>
          <a:r>
            <a:rPr lang="ko-KR" altLang="en-US" dirty="0" err="1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중앙치매센터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)</a:t>
          </a:r>
          <a:endParaRPr lang="ko-KR" altLang="en-US" sz="1100" dirty="0">
            <a:solidFill>
              <a:schemeClr val="accent3">
                <a:lumMod val="50000"/>
              </a:schemeClr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0.51189</cdr:x>
      <cdr:y>0.07863</cdr:y>
    </cdr:from>
    <cdr:to>
      <cdr:x>0.61929</cdr:x>
      <cdr:y>0.17758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10C7D04B-C3C4-4511-9037-72C265BD850C}"/>
            </a:ext>
          </a:extLst>
        </cdr:cNvPr>
        <cdr:cNvSpPr txBox="1"/>
      </cdr:nvSpPr>
      <cdr:spPr>
        <a:xfrm xmlns:a="http://schemas.openxmlformats.org/drawingml/2006/main">
          <a:off x="2292196" y="195142"/>
          <a:ext cx="480931" cy="2455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/>
            <a:t>13.6</a:t>
          </a:r>
          <a:r>
            <a:rPr lang="en-US" altLang="ko-KR" sz="1100" dirty="0"/>
            <a:t>%</a:t>
          </a:r>
          <a:endParaRPr lang="ko-KR" altLang="en-US" sz="1100" dirty="0"/>
        </a:p>
      </cdr:txBody>
    </cdr:sp>
  </cdr:relSizeAnchor>
  <cdr:relSizeAnchor xmlns:cdr="http://schemas.openxmlformats.org/drawingml/2006/chartDrawing">
    <cdr:from>
      <cdr:x>0.69552</cdr:x>
      <cdr:y>0.07344</cdr:y>
    </cdr:from>
    <cdr:to>
      <cdr:x>0.80292</cdr:x>
      <cdr:y>0.17239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10C7D04B-C3C4-4511-9037-72C265BD850C}"/>
            </a:ext>
          </a:extLst>
        </cdr:cNvPr>
        <cdr:cNvSpPr txBox="1"/>
      </cdr:nvSpPr>
      <cdr:spPr>
        <a:xfrm xmlns:a="http://schemas.openxmlformats.org/drawingml/2006/main">
          <a:off x="3114488" y="182266"/>
          <a:ext cx="480931" cy="2455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400" dirty="0">
              <a:solidFill>
                <a:srgbClr val="FF0000"/>
              </a:solidFill>
            </a:rPr>
            <a:t>14.2%</a:t>
          </a:r>
          <a:endParaRPr lang="ko-KR" altLang="en-US" sz="14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0.3003</cdr:x>
      <cdr:y>0.07717</cdr:y>
    </cdr:from>
    <cdr:to>
      <cdr:x>0.4077</cdr:x>
      <cdr:y>0.17612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10C7D04B-C3C4-4511-9037-72C265BD850C}"/>
            </a:ext>
          </a:extLst>
        </cdr:cNvPr>
        <cdr:cNvSpPr txBox="1"/>
      </cdr:nvSpPr>
      <cdr:spPr>
        <a:xfrm xmlns:a="http://schemas.openxmlformats.org/drawingml/2006/main">
          <a:off x="1344730" y="191510"/>
          <a:ext cx="480931" cy="2455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/>
            <a:t>13.2</a:t>
          </a:r>
          <a:r>
            <a:rPr lang="en-US" altLang="ko-KR" sz="1100" dirty="0"/>
            <a:t>%</a:t>
          </a:r>
          <a:endParaRPr lang="ko-KR" altLang="en-US" sz="1100" dirty="0"/>
        </a:p>
      </cdr:txBody>
    </cdr:sp>
  </cdr:relSizeAnchor>
  <cdr:relSizeAnchor xmlns:cdr="http://schemas.openxmlformats.org/drawingml/2006/chartDrawing">
    <cdr:from>
      <cdr:x>0.08737</cdr:x>
      <cdr:y>0.07325</cdr:y>
    </cdr:from>
    <cdr:to>
      <cdr:x>0.19477</cdr:x>
      <cdr:y>0.1722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10C7D04B-C3C4-4511-9037-72C265BD850C}"/>
            </a:ext>
          </a:extLst>
        </cdr:cNvPr>
        <cdr:cNvSpPr txBox="1"/>
      </cdr:nvSpPr>
      <cdr:spPr>
        <a:xfrm xmlns:a="http://schemas.openxmlformats.org/drawingml/2006/main">
          <a:off x="391224" y="181783"/>
          <a:ext cx="480931" cy="2455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/>
            <a:t>11.3</a:t>
          </a:r>
          <a:r>
            <a:rPr lang="en-US" altLang="ko-KR" sz="1100" dirty="0"/>
            <a:t>%</a:t>
          </a:r>
          <a:endParaRPr lang="ko-KR" altLang="en-US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0.43656</cdr:x>
      <cdr:y>0.39821</cdr:y>
    </cdr:from>
    <cdr:to>
      <cdr:x>0.89314</cdr:x>
      <cdr:y>0.4881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8128E82-4436-4933-A1ED-FB61C511F6D3}"/>
            </a:ext>
          </a:extLst>
        </cdr:cNvPr>
        <cdr:cNvSpPr txBox="1"/>
      </cdr:nvSpPr>
      <cdr:spPr>
        <a:xfrm xmlns:a="http://schemas.openxmlformats.org/drawingml/2006/main">
          <a:off x="3009324" y="1758987"/>
          <a:ext cx="3147339" cy="3970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(</a:t>
          </a:r>
          <a:r>
            <a:rPr lang="ko-KR" altLang="en-US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출처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:</a:t>
          </a:r>
          <a:r>
            <a:rPr lang="ko-KR" altLang="en-US" dirty="0" err="1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중앙치매센터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)</a:t>
          </a:r>
          <a:endParaRPr lang="ko-KR" altLang="en-US" sz="1100" dirty="0">
            <a:solidFill>
              <a:schemeClr val="accent3">
                <a:lumMod val="50000"/>
              </a:schemeClr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</cdr:x>
      <cdr:y>0</cdr:y>
    </cdr:from>
    <cdr:to>
      <cdr:x>0.64209</cdr:x>
      <cdr:y>0.36574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73DA6D21-4584-425E-AE3D-4726E11A044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426080" cy="1615580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</cdr:x>
      <cdr:y>0.81099</cdr:y>
    </cdr:from>
    <cdr:to>
      <cdr:x>0.95658</cdr:x>
      <cdr:y>0.90088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8128E82-4436-4933-A1ED-FB61C511F6D3}"/>
            </a:ext>
          </a:extLst>
        </cdr:cNvPr>
        <cdr:cNvSpPr txBox="1"/>
      </cdr:nvSpPr>
      <cdr:spPr>
        <a:xfrm xmlns:a="http://schemas.openxmlformats.org/drawingml/2006/main">
          <a:off x="3446645" y="3582368"/>
          <a:ext cx="3147339" cy="3970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(</a:t>
          </a:r>
          <a:r>
            <a:rPr lang="ko-KR" altLang="en-US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단위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:%, </a:t>
          </a:r>
          <a:r>
            <a:rPr lang="ko-KR" altLang="en-US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출처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:</a:t>
          </a:r>
          <a:r>
            <a:rPr lang="ko-KR" altLang="en-US" dirty="0" err="1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중앙치매센터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)</a:t>
          </a:r>
          <a:endParaRPr lang="ko-KR" altLang="en-US" sz="1100" dirty="0">
            <a:solidFill>
              <a:schemeClr val="accent3">
                <a:lumMod val="50000"/>
              </a:schemeClr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0.45431</cdr:x>
      <cdr:y>0.75783</cdr:y>
    </cdr:from>
    <cdr:to>
      <cdr:x>0.91089</cdr:x>
      <cdr:y>0.84772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5930F5F2-10C3-4496-8E20-219C52A3C3EF}"/>
            </a:ext>
          </a:extLst>
        </cdr:cNvPr>
        <cdr:cNvSpPr txBox="1"/>
      </cdr:nvSpPr>
      <cdr:spPr>
        <a:xfrm xmlns:a="http://schemas.openxmlformats.org/drawingml/2006/main">
          <a:off x="3131678" y="3347536"/>
          <a:ext cx="3147339" cy="3970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(*</a:t>
          </a:r>
          <a:r>
            <a:rPr lang="ko-KR" altLang="en-US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경증치매 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= </a:t>
          </a:r>
          <a:r>
            <a:rPr lang="ko-KR" altLang="en-US" dirty="0" err="1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최경도</a:t>
          </a:r>
          <a:r>
            <a:rPr lang="ko-KR" altLang="en-US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 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+ </a:t>
          </a:r>
          <a:r>
            <a:rPr lang="ko-KR" altLang="en-US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경도 치매</a:t>
          </a:r>
          <a:r>
            <a:rPr lang="en-US" altLang="ko-KR" dirty="0">
              <a:solidFill>
                <a:schemeClr val="accent3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)</a:t>
          </a:r>
          <a:endParaRPr lang="ko-KR" altLang="en-US" sz="1100" dirty="0">
            <a:solidFill>
              <a:schemeClr val="accent3">
                <a:lumMod val="50000"/>
              </a:schemeClr>
            </a:solidFill>
            <a:latin typeface="돋움" panose="020B0600000101010101" pitchFamily="50" charset="-127"/>
            <a:ea typeface="돋움" panose="020B0600000101010101" pitchFamily="50" charset="-127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0.1901</cdr:x>
      <cdr:y>0.50266</cdr:y>
    </cdr:from>
    <cdr:to>
      <cdr:x>0.2975</cdr:x>
      <cdr:y>0.60161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CCD87E24-CA67-4916-8E30-621D2F4082DD}"/>
            </a:ext>
          </a:extLst>
        </cdr:cNvPr>
        <cdr:cNvSpPr txBox="1"/>
      </cdr:nvSpPr>
      <cdr:spPr>
        <a:xfrm xmlns:a="http://schemas.openxmlformats.org/drawingml/2006/main">
          <a:off x="886781" y="1057152"/>
          <a:ext cx="501001" cy="2081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dirty="0"/>
            <a:t>68.8</a:t>
          </a:r>
          <a:r>
            <a:rPr lang="en-US" altLang="ko-KR" sz="1100" dirty="0"/>
            <a:t>%</a:t>
          </a:r>
          <a:endParaRPr lang="ko-KR" altLang="en-US" sz="1100" dirty="0"/>
        </a:p>
      </cdr:txBody>
    </cdr:sp>
  </cdr:relSizeAnchor>
  <cdr:relSizeAnchor xmlns:cdr="http://schemas.openxmlformats.org/drawingml/2006/chartDrawing">
    <cdr:from>
      <cdr:x>0.62904</cdr:x>
      <cdr:y>0.47097</cdr:y>
    </cdr:from>
    <cdr:to>
      <cdr:x>0.73644</cdr:x>
      <cdr:y>0.56993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1DB33673-7DD6-4260-A6EE-9018C9524BE5}"/>
            </a:ext>
          </a:extLst>
        </cdr:cNvPr>
        <cdr:cNvSpPr txBox="1"/>
      </cdr:nvSpPr>
      <cdr:spPr>
        <a:xfrm xmlns:a="http://schemas.openxmlformats.org/drawingml/2006/main">
          <a:off x="2949026" y="1373439"/>
          <a:ext cx="503475" cy="2885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dirty="0"/>
            <a:t>81.1%</a:t>
          </a:r>
          <a:endParaRPr lang="ko-KR" altLang="en-US" sz="1100" dirty="0"/>
        </a:p>
      </cdr:txBody>
    </cdr:sp>
  </cdr:relSizeAnchor>
  <cdr:relSizeAnchor xmlns:cdr="http://schemas.openxmlformats.org/drawingml/2006/chartDrawing">
    <cdr:from>
      <cdr:x>0.31335</cdr:x>
      <cdr:y>0.64632</cdr:y>
    </cdr:from>
    <cdr:to>
      <cdr:x>0.42075</cdr:x>
      <cdr:y>0.74527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E21CA90E-19CE-4859-99A8-41085977066E}"/>
            </a:ext>
          </a:extLst>
        </cdr:cNvPr>
        <cdr:cNvSpPr txBox="1"/>
      </cdr:nvSpPr>
      <cdr:spPr>
        <a:xfrm xmlns:a="http://schemas.openxmlformats.org/drawingml/2006/main">
          <a:off x="1467235" y="1640599"/>
          <a:ext cx="502894" cy="2511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/>
            <a:t>20</a:t>
          </a:r>
          <a:r>
            <a:rPr lang="en-US" altLang="ko-KR" sz="1100" dirty="0"/>
            <a:t>.1%</a:t>
          </a:r>
          <a:endParaRPr lang="ko-KR" altLang="en-US" sz="1100" dirty="0"/>
        </a:p>
      </cdr:txBody>
    </cdr:sp>
  </cdr:relSizeAnchor>
  <cdr:relSizeAnchor xmlns:cdr="http://schemas.openxmlformats.org/drawingml/2006/chartDrawing">
    <cdr:from>
      <cdr:x>0.75261</cdr:x>
      <cdr:y>0.62741</cdr:y>
    </cdr:from>
    <cdr:to>
      <cdr:x>0.86</cdr:x>
      <cdr:y>0.72636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11BE7D04-7B7E-4784-9FFE-52BFF3957BBC}"/>
            </a:ext>
          </a:extLst>
        </cdr:cNvPr>
        <cdr:cNvSpPr txBox="1"/>
      </cdr:nvSpPr>
      <cdr:spPr>
        <a:xfrm xmlns:a="http://schemas.openxmlformats.org/drawingml/2006/main">
          <a:off x="3524054" y="1519591"/>
          <a:ext cx="502848" cy="239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/>
            <a:t>30.6</a:t>
          </a:r>
          <a:r>
            <a:rPr lang="en-US" altLang="ko-KR" sz="1100" dirty="0"/>
            <a:t>%</a:t>
          </a:r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96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76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9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8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6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66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18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1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66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0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bg1">
                <a:alpha val="60000"/>
                <a:lumMod val="95000"/>
              </a:schemeClr>
            </a:gs>
            <a:gs pos="100000">
              <a:schemeClr val="bg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5FED3-3C64-49B8-8D6F-A8B4F0D12FE2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807FC-8E88-4A10-B555-60DE4A66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0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DCC448-DAA0-4BE2-BB0E-F4CB120E3587}"/>
              </a:ext>
            </a:extLst>
          </p:cNvPr>
          <p:cNvSpPr/>
          <p:nvPr/>
        </p:nvSpPr>
        <p:spPr>
          <a:xfrm>
            <a:off x="5635531" y="4430684"/>
            <a:ext cx="4589122" cy="1479666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FCC1C-6F05-4565-9BC8-E8BA13269ECA}"/>
              </a:ext>
            </a:extLst>
          </p:cNvPr>
          <p:cNvSpPr/>
          <p:nvPr/>
        </p:nvSpPr>
        <p:spPr>
          <a:xfrm>
            <a:off x="950259" y="1038461"/>
            <a:ext cx="10291482" cy="3008244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9D2744-BCD1-43B4-B21B-8D45A46B6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856"/>
            <a:ext cx="12192000" cy="3766109"/>
          </a:xfrm>
        </p:spPr>
        <p:txBody>
          <a:bodyPr>
            <a:norm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경증 치매 노인을 위한</a:t>
            </a:r>
            <a:b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일상기록 어플리케이션의 설계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obe Hebrew" panose="02040503050201020203" pitchFamily="18" charset="-79"/>
              </a:rPr>
              <a:t>Design of daily record application for the elderly with mild dementia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obe Hebrew" panose="02040503050201020203" pitchFamily="18" charset="-79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F52AA3B-3C80-4784-9A6B-02AD26D53F49}"/>
              </a:ext>
            </a:extLst>
          </p:cNvPr>
          <p:cNvSpPr txBox="1">
            <a:spLocks/>
          </p:cNvSpPr>
          <p:nvPr/>
        </p:nvSpPr>
        <p:spPr>
          <a:xfrm>
            <a:off x="5635530" y="4096220"/>
            <a:ext cx="5696763" cy="2137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소속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강남대학교 소프트웨어응용학부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발표자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학부생 정재승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발표일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2018.11.17.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F55D53-32BF-4C34-9289-70F8E05D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7" y="4815378"/>
            <a:ext cx="2435860" cy="6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9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85250-0292-4F74-AE6A-E02D6596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871" y="2568144"/>
            <a:ext cx="4805967" cy="15696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Ⅱ</a:t>
            </a:r>
            <a:r>
              <a:rPr lang="en-US" altLang="ko-KR" sz="66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66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관련연구</a:t>
            </a:r>
            <a:endParaRPr lang="en-US" altLang="ko-KR" sz="66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5C128-C8AF-462E-905A-00DD05A5355D}"/>
              </a:ext>
            </a:extLst>
          </p:cNvPr>
          <p:cNvSpPr txBox="1"/>
          <p:nvPr/>
        </p:nvSpPr>
        <p:spPr>
          <a:xfrm>
            <a:off x="6096000" y="1865141"/>
            <a:ext cx="3958814" cy="217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탐색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 조사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유사 사례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DFADB2-3388-4BF0-A49C-F0A8C1670B1E}"/>
              </a:ext>
            </a:extLst>
          </p:cNvPr>
          <p:cNvCxnSpPr/>
          <p:nvPr/>
        </p:nvCxnSpPr>
        <p:spPr>
          <a:xfrm>
            <a:off x="5873675" y="1136275"/>
            <a:ext cx="0" cy="382972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BB67A73-6953-461D-BFF7-67E7A57B6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93599C-DFFE-46CD-9E81-A1635A7C0F20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10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553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671578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Ⅱ.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관련연구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586781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탐색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치매 탐색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DA4E07-4F84-46AD-BA9C-E37E3192B26F}"/>
              </a:ext>
            </a:extLst>
          </p:cNvPr>
          <p:cNvSpPr/>
          <p:nvPr/>
        </p:nvSpPr>
        <p:spPr>
          <a:xfrm>
            <a:off x="356857" y="1460987"/>
            <a:ext cx="11512414" cy="5205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08B6F-0CD2-4BB4-B8FF-E12343624A49}"/>
              </a:ext>
            </a:extLst>
          </p:cNvPr>
          <p:cNvSpPr txBox="1"/>
          <p:nvPr/>
        </p:nvSpPr>
        <p:spPr>
          <a:xfrm>
            <a:off x="356857" y="1532702"/>
            <a:ext cx="1147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치매에 영향을 미치는 요인은 크게 </a:t>
            </a:r>
            <a:r>
              <a:rPr lang="ko-KR" altLang="en-US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우울</a:t>
            </a:r>
            <a:r>
              <a:rPr lang="en-US" altLang="ko-KR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스트레스</a:t>
            </a:r>
            <a:r>
              <a:rPr lang="en-US" altLang="ko-KR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자아 존중감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나뉨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E18073-936C-4109-AF7B-5154C0643A67}"/>
              </a:ext>
            </a:extLst>
          </p:cNvPr>
          <p:cNvSpPr/>
          <p:nvPr/>
        </p:nvSpPr>
        <p:spPr>
          <a:xfrm>
            <a:off x="864856" y="5491608"/>
            <a:ext cx="9955543" cy="8682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16040-52D9-455B-9919-F5595607558B}"/>
              </a:ext>
            </a:extLst>
          </p:cNvPr>
          <p:cNvSpPr/>
          <p:nvPr/>
        </p:nvSpPr>
        <p:spPr>
          <a:xfrm>
            <a:off x="1128469" y="5240349"/>
            <a:ext cx="4139886" cy="3810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치매의 요인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58E49-A55C-4793-83C4-CC0F540CDDB6}"/>
              </a:ext>
            </a:extLst>
          </p:cNvPr>
          <p:cNvSpPr txBox="1"/>
          <p:nvPr/>
        </p:nvSpPr>
        <p:spPr>
          <a:xfrm>
            <a:off x="922186" y="5694273"/>
            <a:ext cx="989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▶노인의 우울과 스트레스는 자아존중감과는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부적 상관 관계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보인다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노년기 때는 자아존중감이 스트레스와 우울 사이에 매개효과가 크다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  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한국노년학회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645017A-549E-40D4-BAEF-7AFA9891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B0D9B0-80CA-466A-824B-0A94023BE0F9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11</a:t>
            </a:r>
            <a:endParaRPr lang="ko-KR" altLang="en-US" sz="3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3D4902-AAE5-4CB6-A6A9-8299437D8183}"/>
              </a:ext>
            </a:extLst>
          </p:cNvPr>
          <p:cNvSpPr/>
          <p:nvPr/>
        </p:nvSpPr>
        <p:spPr>
          <a:xfrm>
            <a:off x="1128469" y="2275840"/>
            <a:ext cx="6268011" cy="26924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A1CA3D-78BD-4DC9-8E4C-117F506055A3}"/>
              </a:ext>
            </a:extLst>
          </p:cNvPr>
          <p:cNvSpPr/>
          <p:nvPr/>
        </p:nvSpPr>
        <p:spPr>
          <a:xfrm>
            <a:off x="1686465" y="2609997"/>
            <a:ext cx="2035884" cy="20240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76B79F1-7C10-4A23-B910-5AD80A54C3AD}"/>
              </a:ext>
            </a:extLst>
          </p:cNvPr>
          <p:cNvSpPr/>
          <p:nvPr/>
        </p:nvSpPr>
        <p:spPr>
          <a:xfrm>
            <a:off x="5095122" y="2609998"/>
            <a:ext cx="2035884" cy="20240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F0FD316-5068-4E1F-B9D2-339AD2B1A781}"/>
              </a:ext>
            </a:extLst>
          </p:cNvPr>
          <p:cNvSpPr/>
          <p:nvPr/>
        </p:nvSpPr>
        <p:spPr>
          <a:xfrm>
            <a:off x="8926164" y="2605141"/>
            <a:ext cx="2035884" cy="202408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12E5CF-1565-4402-BEC0-8D6B8837191B}"/>
              </a:ext>
            </a:extLst>
          </p:cNvPr>
          <p:cNvSpPr txBox="1"/>
          <p:nvPr/>
        </p:nvSpPr>
        <p:spPr>
          <a:xfrm>
            <a:off x="9115646" y="3017017"/>
            <a:ext cx="1656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자아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존중감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8F37A-C0F7-4CA3-9FAB-E5BB0D8D4BF9}"/>
              </a:ext>
            </a:extLst>
          </p:cNvPr>
          <p:cNvSpPr txBox="1"/>
          <p:nvPr/>
        </p:nvSpPr>
        <p:spPr>
          <a:xfrm>
            <a:off x="5097882" y="3287768"/>
            <a:ext cx="222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스트레스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B99FB-BF02-46D7-AB6E-75C133D4C27F}"/>
              </a:ext>
            </a:extLst>
          </p:cNvPr>
          <p:cNvSpPr txBox="1"/>
          <p:nvPr/>
        </p:nvSpPr>
        <p:spPr>
          <a:xfrm>
            <a:off x="2085740" y="3298872"/>
            <a:ext cx="153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 울</a:t>
            </a:r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52ECFD7E-1AEA-406B-B049-E6FBEDE41EF3}"/>
              </a:ext>
            </a:extLst>
          </p:cNvPr>
          <p:cNvSpPr/>
          <p:nvPr/>
        </p:nvSpPr>
        <p:spPr>
          <a:xfrm>
            <a:off x="7564932" y="2769759"/>
            <a:ext cx="660400" cy="18594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위쪽 32">
            <a:extLst>
              <a:ext uri="{FF2B5EF4-FFF2-40B4-BE49-F238E27FC236}">
                <a16:creationId xmlns:a16="http://schemas.microsoft.com/office/drawing/2014/main" id="{A48CAB72-23BD-4C61-A542-5C2C82BC5F6A}"/>
              </a:ext>
            </a:extLst>
          </p:cNvPr>
          <p:cNvSpPr/>
          <p:nvPr/>
        </p:nvSpPr>
        <p:spPr>
          <a:xfrm rot="10800000">
            <a:off x="11120842" y="2769759"/>
            <a:ext cx="660400" cy="185946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748EC21A-E6E3-4566-80D4-FD8EA5AFE28F}"/>
              </a:ext>
            </a:extLst>
          </p:cNvPr>
          <p:cNvSpPr/>
          <p:nvPr/>
        </p:nvSpPr>
        <p:spPr>
          <a:xfrm rot="10800000">
            <a:off x="7564932" y="2769759"/>
            <a:ext cx="660400" cy="18594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A6B31546-7E5C-4647-8530-80271BB97D97}"/>
              </a:ext>
            </a:extLst>
          </p:cNvPr>
          <p:cNvSpPr/>
          <p:nvPr/>
        </p:nvSpPr>
        <p:spPr>
          <a:xfrm>
            <a:off x="11120842" y="2769759"/>
            <a:ext cx="660400" cy="185946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" fill="hold"/>
                                        <p:tgtEl>
                                          <p:spTgt spid="3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6" grpId="1" animBg="1"/>
      <p:bldP spid="16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3" grpId="0" animBg="1"/>
      <p:bldP spid="33" grpId="1" animBg="1"/>
      <p:bldP spid="34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671578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Ⅱ.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관련연구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586781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 조사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조사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285603-A01C-4776-B894-5347389822BB}"/>
              </a:ext>
            </a:extLst>
          </p:cNvPr>
          <p:cNvSpPr/>
          <p:nvPr/>
        </p:nvSpPr>
        <p:spPr>
          <a:xfrm>
            <a:off x="356857" y="1460987"/>
            <a:ext cx="11512414" cy="5205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1D172-94D6-4FB9-AC34-76E0BE78F9EE}"/>
              </a:ext>
            </a:extLst>
          </p:cNvPr>
          <p:cNvSpPr txBox="1"/>
          <p:nvPr/>
        </p:nvSpPr>
        <p:spPr>
          <a:xfrm>
            <a:off x="356857" y="1532702"/>
            <a:ext cx="1147828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시장 환경을 조사한 결과 연구 방향을 구체화함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E741A-D9BE-4E3F-8832-B861CBAE13A0}"/>
              </a:ext>
            </a:extLst>
          </p:cNvPr>
          <p:cNvSpPr/>
          <p:nvPr/>
        </p:nvSpPr>
        <p:spPr>
          <a:xfrm>
            <a:off x="356856" y="2715263"/>
            <a:ext cx="5580117" cy="27293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FBE4FE-277B-4296-9563-F4EBF291A08D}"/>
              </a:ext>
            </a:extLst>
          </p:cNvPr>
          <p:cNvSpPr/>
          <p:nvPr/>
        </p:nvSpPr>
        <p:spPr>
          <a:xfrm>
            <a:off x="620468" y="2513798"/>
            <a:ext cx="4136883" cy="4029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요구 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노인에게 필요한 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158A70-9EE1-4D4B-824A-FAD396947AD9}"/>
              </a:ext>
            </a:extLst>
          </p:cNvPr>
          <p:cNvSpPr txBox="1"/>
          <p:nvPr/>
        </p:nvSpPr>
        <p:spPr>
          <a:xfrm>
            <a:off x="366981" y="2863480"/>
            <a:ext cx="6126583" cy="258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2016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년 치매노인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126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명을 대상으로 한 설문조사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일정 관리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약물 복용 알림 및 체크 기능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병원 방문 일정 관리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운동 관리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목표량을 설정하여 꾸준히 신체 운동을 관리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회상 활동 </a:t>
            </a:r>
            <a:r>
              <a:rPr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5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우울감을 극복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할 수 있는 회상 활동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치매 정보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식습관 및 생활습관 등 정보 제공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의사 소통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가족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보호자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과의 소식을 접할 수 있는 기능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200" dirty="0">
                <a:latin typeface="돋움" panose="020B0600000101010101" pitchFamily="50" charset="-127"/>
                <a:ea typeface="돋움" panose="020B0600000101010101" pitchFamily="50" charset="-127"/>
              </a:rPr>
              <a:t>출처 </a:t>
            </a:r>
            <a:r>
              <a:rPr lang="en-US" altLang="ko-KR" sz="12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200" dirty="0" err="1">
                <a:latin typeface="돋움" panose="020B0600000101010101" pitchFamily="50" charset="-127"/>
                <a:ea typeface="돋움" panose="020B0600000101010101" pitchFamily="50" charset="-127"/>
              </a:rPr>
              <a:t>한국콘텐츠학회</a:t>
            </a:r>
            <a:r>
              <a:rPr lang="ko-KR" altLang="en-US" sz="12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dirty="0" err="1">
                <a:latin typeface="돋움" panose="020B0600000101010101" pitchFamily="50" charset="-127"/>
                <a:ea typeface="돋움" panose="020B0600000101010101" pitchFamily="50" charset="-127"/>
              </a:rPr>
              <a:t>논문지</a:t>
            </a:r>
            <a:r>
              <a:rPr lang="en-US" altLang="ko-KR" sz="12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F33379-ECBF-4A4E-914E-44A5A73227E9}"/>
              </a:ext>
            </a:extLst>
          </p:cNvPr>
          <p:cNvSpPr/>
          <p:nvPr/>
        </p:nvSpPr>
        <p:spPr>
          <a:xfrm>
            <a:off x="6347797" y="2715262"/>
            <a:ext cx="5088832" cy="2360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8DFC2D-E4F5-48B2-A07B-A35ED53B7923}"/>
              </a:ext>
            </a:extLst>
          </p:cNvPr>
          <p:cNvSpPr/>
          <p:nvPr/>
        </p:nvSpPr>
        <p:spPr>
          <a:xfrm>
            <a:off x="6611408" y="2513797"/>
            <a:ext cx="4136883" cy="4029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보완 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–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개발된 앱을 분석하여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59AC1-C264-499C-9E5C-139A0CFB641B}"/>
              </a:ext>
            </a:extLst>
          </p:cNvPr>
          <p:cNvSpPr txBox="1"/>
          <p:nvPr/>
        </p:nvSpPr>
        <p:spPr>
          <a:xfrm>
            <a:off x="6357922" y="2863479"/>
            <a:ext cx="5078708" cy="2211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▶실제 상용화 되기 전이나 연구 목적으로 개발된 앱을 분석한 결과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신체 운동 관리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우울감</a:t>
            </a:r>
            <a:r>
              <a:rPr lang="ko-KR" altLang="en-US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극복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보호자에게 상태를 알리는 기능 등을 갖춘 어플리케이션이 </a:t>
            </a:r>
            <a:r>
              <a:rPr lang="ko-KR" altLang="en-US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미개발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되어 있다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200" dirty="0">
                <a:latin typeface="돋움" panose="020B0600000101010101" pitchFamily="50" charset="-127"/>
                <a:ea typeface="돋움" panose="020B0600000101010101" pitchFamily="50" charset="-127"/>
              </a:rPr>
              <a:t>출처 </a:t>
            </a:r>
            <a:r>
              <a:rPr lang="en-US" altLang="ko-KR" sz="12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200" dirty="0" err="1">
                <a:latin typeface="돋움" panose="020B0600000101010101" pitchFamily="50" charset="-127"/>
                <a:ea typeface="돋움" panose="020B0600000101010101" pitchFamily="50" charset="-127"/>
              </a:rPr>
              <a:t>한국콘텐츠학회</a:t>
            </a:r>
            <a:r>
              <a:rPr lang="ko-KR" altLang="en-US" sz="12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dirty="0" err="1">
                <a:latin typeface="돋움" panose="020B0600000101010101" pitchFamily="50" charset="-127"/>
                <a:ea typeface="돋움" panose="020B0600000101010101" pitchFamily="50" charset="-127"/>
              </a:rPr>
              <a:t>논문지</a:t>
            </a:r>
            <a:r>
              <a:rPr lang="en-US" altLang="ko-KR" sz="12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ED3224-FB97-401D-A213-F036BB9C8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6845AB-718B-460D-A45A-D50D8294C0BF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0499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671578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Ⅱ.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관련연구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586781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 조사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조사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08B6F-0CD2-4BB4-B8FF-E12343624A49}"/>
              </a:ext>
            </a:extLst>
          </p:cNvPr>
          <p:cNvSpPr txBox="1"/>
          <p:nvPr/>
        </p:nvSpPr>
        <p:spPr>
          <a:xfrm>
            <a:off x="356857" y="1453190"/>
            <a:ext cx="11478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시장 환경을 조사하여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사용자들이 요구하는 </a:t>
            </a:r>
            <a:endParaRPr lang="en-US" altLang="ko-KR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버킷리스트와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회상 활동을 활용한 </a:t>
            </a: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우울감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극복 어플리케이션을 제작하기로 하였음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2A458B-6376-4CE0-8336-E546A53C21A8}"/>
              </a:ext>
            </a:extLst>
          </p:cNvPr>
          <p:cNvSpPr/>
          <p:nvPr/>
        </p:nvSpPr>
        <p:spPr>
          <a:xfrm>
            <a:off x="356857" y="1379912"/>
            <a:ext cx="11512414" cy="84760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7DF74-4FB6-42D9-87D2-67232F73B3DC}"/>
              </a:ext>
            </a:extLst>
          </p:cNvPr>
          <p:cNvSpPr/>
          <p:nvPr/>
        </p:nvSpPr>
        <p:spPr>
          <a:xfrm>
            <a:off x="356857" y="2580988"/>
            <a:ext cx="11512414" cy="23990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D79D87-3532-41D4-9DAD-0AE4782CFE4F}"/>
              </a:ext>
            </a:extLst>
          </p:cNvPr>
          <p:cNvSpPr/>
          <p:nvPr/>
        </p:nvSpPr>
        <p:spPr>
          <a:xfrm>
            <a:off x="630979" y="2379523"/>
            <a:ext cx="4136883" cy="4029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심화 원인 극복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29E61-0C8F-4940-8AB3-FFF961AF6A8B}"/>
              </a:ext>
            </a:extLst>
          </p:cNvPr>
          <p:cNvSpPr txBox="1"/>
          <p:nvPr/>
        </p:nvSpPr>
        <p:spPr>
          <a:xfrm>
            <a:off x="366982" y="2729206"/>
            <a:ext cx="11502289" cy="225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▶치매 가속의 원인들을 해소할 수 있는 방법들을 찾아보았다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1. ‘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회상요법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을 사용하면 치매환자의 우울을 감소시킬 수 있다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대한간호학회지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꾸준히 약물을 복용하고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운동을 하며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일기를 쓰고</a:t>
            </a:r>
            <a:r>
              <a:rPr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버킷리스트를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작성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하는 것이 증상 완화에 도움이 된다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 ‘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치매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이길 수 있는 전쟁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’, </a:t>
            </a:r>
            <a:r>
              <a:rPr lang="ko-KR" altLang="en-US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비타북스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▶회상요법은 </a:t>
            </a:r>
            <a:r>
              <a:rPr lang="ko-KR" altLang="en-US" sz="1600" b="1" dirty="0">
                <a:latin typeface="돋움" panose="020B0600000101010101" pitchFamily="50" charset="-127"/>
                <a:ea typeface="돋움" panose="020B0600000101010101" pitchFamily="50" charset="-127"/>
              </a:rPr>
              <a:t>일기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를 </a:t>
            </a:r>
            <a:r>
              <a:rPr lang="ko-KR" altLang="en-US" sz="1600" dirty="0" err="1">
                <a:latin typeface="돋움" panose="020B0600000101010101" pitchFamily="50" charset="-127"/>
                <a:ea typeface="돋움" panose="020B0600000101010101" pitchFamily="50" charset="-127"/>
              </a:rPr>
              <a:t>쓰는것으로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적용이 가능하고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 err="1">
                <a:latin typeface="돋움" panose="020B0600000101010101" pitchFamily="50" charset="-127"/>
                <a:ea typeface="돋움" panose="020B0600000101010101" pitchFamily="50" charset="-127"/>
              </a:rPr>
              <a:t>버킷리스트는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성취감을 통하여 </a:t>
            </a:r>
            <a:r>
              <a:rPr lang="ko-KR" altLang="en-US" sz="1600" b="1" dirty="0">
                <a:latin typeface="돋움" panose="020B0600000101010101" pitchFamily="50" charset="-127"/>
                <a:ea typeface="돋움" panose="020B0600000101010101" pitchFamily="50" charset="-127"/>
              </a:rPr>
              <a:t>우울감을 해소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하고 </a:t>
            </a:r>
            <a:r>
              <a:rPr lang="ko-KR" altLang="en-US" sz="1600" b="1" dirty="0">
                <a:latin typeface="돋움" panose="020B0600000101010101" pitchFamily="50" charset="-127"/>
                <a:ea typeface="돋움" panose="020B0600000101010101" pitchFamily="50" charset="-127"/>
              </a:rPr>
              <a:t>자아존중감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을 높일 수 있다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469BE5-1CC5-42A5-A367-DC77DF24FD3B}"/>
              </a:ext>
            </a:extLst>
          </p:cNvPr>
          <p:cNvSpPr/>
          <p:nvPr/>
        </p:nvSpPr>
        <p:spPr>
          <a:xfrm>
            <a:off x="356857" y="5679553"/>
            <a:ext cx="11512414" cy="1124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28FC5-1517-4C63-A757-93E99FA52284}"/>
              </a:ext>
            </a:extLst>
          </p:cNvPr>
          <p:cNvSpPr/>
          <p:nvPr/>
        </p:nvSpPr>
        <p:spPr>
          <a:xfrm>
            <a:off x="620468" y="5478088"/>
            <a:ext cx="4136883" cy="4029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회상 요법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1130E2-6010-410E-AE69-FABA3BE0FA22}"/>
              </a:ext>
            </a:extLst>
          </p:cNvPr>
          <p:cNvSpPr txBox="1"/>
          <p:nvPr/>
        </p:nvSpPr>
        <p:spPr>
          <a:xfrm>
            <a:off x="366981" y="5827771"/>
            <a:ext cx="11468162" cy="77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▶노인에게 적용한 회상용법은 자존감 강화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자기인식 강화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긍정적인 감정상태 유발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의상소통술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자발성 및 웃음의 증진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우울감</a:t>
            </a:r>
            <a:r>
              <a:rPr lang="ko-KR" altLang="en-US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감소 등의 효과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가 있다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대한간호학회지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A90132D-1722-4BB5-B550-18202D175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FE55FB-77AB-4EC9-B118-F41452D0D76F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13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545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B4D7AC-B936-407D-8D00-93654CAACFFA}"/>
              </a:ext>
            </a:extLst>
          </p:cNvPr>
          <p:cNvSpPr/>
          <p:nvPr/>
        </p:nvSpPr>
        <p:spPr>
          <a:xfrm>
            <a:off x="3993268" y="2315284"/>
            <a:ext cx="3183321" cy="4409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671578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Ⅱ.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관련연구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586781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유사 사례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유사 사례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DA4E07-4F84-46AD-BA9C-E37E3192B26F}"/>
              </a:ext>
            </a:extLst>
          </p:cNvPr>
          <p:cNvSpPr/>
          <p:nvPr/>
        </p:nvSpPr>
        <p:spPr>
          <a:xfrm>
            <a:off x="356857" y="1379912"/>
            <a:ext cx="11512414" cy="847607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08B6F-0CD2-4BB4-B8FF-E12343624A49}"/>
              </a:ext>
            </a:extLst>
          </p:cNvPr>
          <p:cNvSpPr txBox="1"/>
          <p:nvPr/>
        </p:nvSpPr>
        <p:spPr>
          <a:xfrm>
            <a:off x="356856" y="1432952"/>
            <a:ext cx="11297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치매 관련 어플리케이션은 게임이 가장 많고</a:t>
            </a:r>
            <a:endParaRPr lang="en-US" altLang="ko-KR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주제와 유사한 어플리케이션은 외국에서 제작되어 국내에서 사용하기 </a:t>
            </a: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힘듬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D8C615-3995-483E-9FF8-2C69C6DCA2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r="-1108" b="11223"/>
          <a:stretch/>
        </p:blipFill>
        <p:spPr>
          <a:xfrm>
            <a:off x="4293121" y="3031560"/>
            <a:ext cx="2426302" cy="36361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4C6FB1-FD0E-45A8-AB8A-698649384E56}"/>
              </a:ext>
            </a:extLst>
          </p:cNvPr>
          <p:cNvSpPr/>
          <p:nvPr/>
        </p:nvSpPr>
        <p:spPr>
          <a:xfrm>
            <a:off x="363472" y="2315284"/>
            <a:ext cx="3183321" cy="4409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7CBBD0C2-74ED-453D-BE30-4E2BC4D2D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252328"/>
              </p:ext>
            </p:extLst>
          </p:nvPr>
        </p:nvGraphicFramePr>
        <p:xfrm>
          <a:off x="221186" y="2420589"/>
          <a:ext cx="3467895" cy="4129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0FF710-443D-42E4-8BE1-B5DAF034BFAC}"/>
              </a:ext>
            </a:extLst>
          </p:cNvPr>
          <p:cNvSpPr txBox="1"/>
          <p:nvPr/>
        </p:nvSpPr>
        <p:spPr>
          <a:xfrm>
            <a:off x="423979" y="2337715"/>
            <a:ext cx="474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-7&gt;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치매 관련 어플리케이션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85B747-E6D5-40AE-95A2-844CBD0CE5F8}"/>
              </a:ext>
            </a:extLst>
          </p:cNvPr>
          <p:cNvSpPr txBox="1"/>
          <p:nvPr/>
        </p:nvSpPr>
        <p:spPr>
          <a:xfrm>
            <a:off x="1218610" y="6451764"/>
            <a:ext cx="2770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단위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개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구글 플레이스토어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D88878-C156-443C-8C51-F9D43E877734}"/>
              </a:ext>
            </a:extLst>
          </p:cNvPr>
          <p:cNvCxnSpPr/>
          <p:nvPr/>
        </p:nvCxnSpPr>
        <p:spPr>
          <a:xfrm>
            <a:off x="3757331" y="2326802"/>
            <a:ext cx="0" cy="4386572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E815E3-A0A0-436F-B40D-C02BB3C629D2}"/>
              </a:ext>
            </a:extLst>
          </p:cNvPr>
          <p:cNvSpPr/>
          <p:nvPr/>
        </p:nvSpPr>
        <p:spPr>
          <a:xfrm>
            <a:off x="7257273" y="2414247"/>
            <a:ext cx="4789442" cy="18525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CA8AEE-3A2C-4ACD-9274-41E610A2ECCC}"/>
              </a:ext>
            </a:extLst>
          </p:cNvPr>
          <p:cNvSpPr/>
          <p:nvPr/>
        </p:nvSpPr>
        <p:spPr>
          <a:xfrm>
            <a:off x="7543211" y="2257955"/>
            <a:ext cx="4136883" cy="4029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유사 사례 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– Gentle Reminder</a:t>
            </a:r>
            <a:endParaRPr lang="ko-KR" altLang="en-US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94C601-47C4-47F1-A043-C48882CF0776}"/>
              </a:ext>
            </a:extLst>
          </p:cNvPr>
          <p:cNvSpPr txBox="1"/>
          <p:nvPr/>
        </p:nvSpPr>
        <p:spPr>
          <a:xfrm>
            <a:off x="7265084" y="2789510"/>
            <a:ext cx="4781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▶노인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알츠하이머 환자를 대상으로 스마트폰을 간단하게 사용할 수 있는 홈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UI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제공한다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▶일상생활에서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기억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과 관련된 것들을 간단한 클릭만으로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저장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할 수 있게 하였다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B6B6D3-16BA-428D-9EC0-0459806E2AC8}"/>
              </a:ext>
            </a:extLst>
          </p:cNvPr>
          <p:cNvSpPr/>
          <p:nvPr/>
        </p:nvSpPr>
        <p:spPr>
          <a:xfrm>
            <a:off x="7257273" y="4551759"/>
            <a:ext cx="4789442" cy="19987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C23AAF-773F-4191-91F7-6D495BE1F45E}"/>
              </a:ext>
            </a:extLst>
          </p:cNvPr>
          <p:cNvSpPr/>
          <p:nvPr/>
        </p:nvSpPr>
        <p:spPr>
          <a:xfrm>
            <a:off x="7543212" y="4395467"/>
            <a:ext cx="1654920" cy="4029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한계점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7753E3-DC82-4539-A3B8-9C635F53175A}"/>
              </a:ext>
            </a:extLst>
          </p:cNvPr>
          <p:cNvSpPr txBox="1"/>
          <p:nvPr/>
        </p:nvSpPr>
        <p:spPr>
          <a:xfrm>
            <a:off x="7265084" y="4753401"/>
            <a:ext cx="4781631" cy="17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▶외국에서 제작되어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영어로 </a:t>
            </a:r>
            <a:r>
              <a:rPr lang="ko-KR" altLang="en-US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구성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되어있다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▶대상자의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시각적 특성을 고려하지 않은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색깔을 선정하였다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기능이 많고 복잡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하다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22940-A68B-42C1-86F7-A354383D2FFA}"/>
              </a:ext>
            </a:extLst>
          </p:cNvPr>
          <p:cNvSpPr txBox="1"/>
          <p:nvPr/>
        </p:nvSpPr>
        <p:spPr>
          <a:xfrm>
            <a:off x="4043598" y="2342032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-8&gt; Gentle Reminder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519CB3B-83AA-4A12-9D1A-57A68D151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1BB5A8-70CF-45F0-B69A-9C31BAB13A36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14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38A11D-1262-49E5-B930-E9C7AD6F3B2D}"/>
              </a:ext>
            </a:extLst>
          </p:cNvPr>
          <p:cNvSpPr txBox="1"/>
          <p:nvPr/>
        </p:nvSpPr>
        <p:spPr>
          <a:xfrm>
            <a:off x="5463370" y="2660881"/>
            <a:ext cx="1936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구글 플레이스토어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07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85250-0292-4F74-AE6A-E02D6596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3188"/>
            <a:ext cx="5873675" cy="2034684"/>
          </a:xfrm>
        </p:spPr>
        <p:txBody>
          <a:bodyPr>
            <a:normAutofit fontScale="85000" lnSpcReduction="10000"/>
          </a:bodyPr>
          <a:lstStyle/>
          <a:p>
            <a:pPr marL="0" indent="0" algn="r">
              <a:buNone/>
            </a:pPr>
            <a:r>
              <a:rPr lang="en-US" altLang="ko-KR" sz="6600" b="1" dirty="0">
                <a:solidFill>
                  <a:schemeClr val="accent6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Ⅲ</a:t>
            </a:r>
            <a:r>
              <a:rPr lang="en-US" altLang="ko-KR" sz="660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660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</a:t>
            </a:r>
            <a:endParaRPr lang="en-US" altLang="ko-KR" sz="6600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r">
              <a:buNone/>
            </a:pPr>
            <a:r>
              <a:rPr lang="ko-KR" altLang="en-US" sz="660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en-US" altLang="ko-KR" sz="6600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5C128-C8AF-462E-905A-00DD05A5355D}"/>
              </a:ext>
            </a:extLst>
          </p:cNvPr>
          <p:cNvSpPr txBox="1"/>
          <p:nvPr/>
        </p:nvSpPr>
        <p:spPr>
          <a:xfrm>
            <a:off x="6096000" y="1453228"/>
            <a:ext cx="3958814" cy="291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시스템 설계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 인터페이스 설계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어플리케이션 구성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시연 영상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DFADB2-3388-4BF0-A49C-F0A8C1670B1E}"/>
              </a:ext>
            </a:extLst>
          </p:cNvPr>
          <p:cNvCxnSpPr/>
          <p:nvPr/>
        </p:nvCxnSpPr>
        <p:spPr>
          <a:xfrm>
            <a:off x="5873675" y="1136275"/>
            <a:ext cx="0" cy="3829723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B598008-DF83-4C6F-BFB9-C69987EF7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0C84D-62A4-43F0-8AFA-FE8EB2948B5C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15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213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B4D7AC-B936-407D-8D00-93654CAACFFA}"/>
              </a:ext>
            </a:extLst>
          </p:cNvPr>
          <p:cNvSpPr/>
          <p:nvPr/>
        </p:nvSpPr>
        <p:spPr>
          <a:xfrm>
            <a:off x="1076960" y="1308064"/>
            <a:ext cx="9753600" cy="4401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7037B7-B269-4CA1-B51C-9B02CF356925}"/>
              </a:ext>
            </a:extLst>
          </p:cNvPr>
          <p:cNvSpPr/>
          <p:nvPr/>
        </p:nvSpPr>
        <p:spPr>
          <a:xfrm>
            <a:off x="3256364" y="5242174"/>
            <a:ext cx="4154630" cy="4668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2759598" cy="430306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586781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시스템 설계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구성도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2D89BB-5F39-44D0-A60F-7FF84AF03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4303416"/>
            <a:ext cx="1036320" cy="10363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35EF10-0501-440D-B2A7-5D6C19826A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23732"/>
            <a:ext cx="1036320" cy="10363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2A6B93-F628-49C0-B3A1-F86DA890D6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1523732"/>
            <a:ext cx="1036320" cy="1036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7CC00C-F87D-4F00-B727-C454767B24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360" y="1523732"/>
            <a:ext cx="1036320" cy="1036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59ADD4-1AA2-4E9F-B525-26E96B21CBB8}"/>
              </a:ext>
            </a:extLst>
          </p:cNvPr>
          <p:cNvSpPr txBox="1"/>
          <p:nvPr/>
        </p:nvSpPr>
        <p:spPr>
          <a:xfrm>
            <a:off x="1361440" y="2648782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8E2649-25C3-487D-A319-DB3BDB6CCAEE}"/>
              </a:ext>
            </a:extLst>
          </p:cNvPr>
          <p:cNvSpPr txBox="1"/>
          <p:nvPr/>
        </p:nvSpPr>
        <p:spPr>
          <a:xfrm>
            <a:off x="9611360" y="2648782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보호자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363A6-09C6-4EC2-AE5A-42C0B3854C41}"/>
              </a:ext>
            </a:extLst>
          </p:cNvPr>
          <p:cNvSpPr txBox="1"/>
          <p:nvPr/>
        </p:nvSpPr>
        <p:spPr>
          <a:xfrm>
            <a:off x="5486400" y="2648782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0CFCA-D3CD-4A6D-9267-57C2801B3F23}"/>
              </a:ext>
            </a:extLst>
          </p:cNvPr>
          <p:cNvSpPr txBox="1"/>
          <p:nvPr/>
        </p:nvSpPr>
        <p:spPr>
          <a:xfrm>
            <a:off x="9093200" y="5339736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1DDD1E6-69C4-4E51-ACFE-BF8090F3792A}"/>
              </a:ext>
            </a:extLst>
          </p:cNvPr>
          <p:cNvCxnSpPr/>
          <p:nvPr/>
        </p:nvCxnSpPr>
        <p:spPr>
          <a:xfrm>
            <a:off x="2397760" y="1856704"/>
            <a:ext cx="300551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B61F5B4-22A3-41F6-9F54-F908FA3B4D8E}"/>
              </a:ext>
            </a:extLst>
          </p:cNvPr>
          <p:cNvCxnSpPr/>
          <p:nvPr/>
        </p:nvCxnSpPr>
        <p:spPr>
          <a:xfrm>
            <a:off x="6605847" y="1856704"/>
            <a:ext cx="300551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A16544-EF3E-4A4A-9F81-04666683DF96}"/>
              </a:ext>
            </a:extLst>
          </p:cNvPr>
          <p:cNvCxnSpPr/>
          <p:nvPr/>
        </p:nvCxnSpPr>
        <p:spPr>
          <a:xfrm flipH="1">
            <a:off x="2397760" y="2239089"/>
            <a:ext cx="300551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9E8235-88F4-42A8-809D-C408A477167B}"/>
              </a:ext>
            </a:extLst>
          </p:cNvPr>
          <p:cNvCxnSpPr/>
          <p:nvPr/>
        </p:nvCxnSpPr>
        <p:spPr>
          <a:xfrm flipH="1">
            <a:off x="6605847" y="2239089"/>
            <a:ext cx="300551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5C0BFF-B8A7-4592-AD6F-7C3DD180B3B9}"/>
              </a:ext>
            </a:extLst>
          </p:cNvPr>
          <p:cNvSpPr txBox="1"/>
          <p:nvPr/>
        </p:nvSpPr>
        <p:spPr>
          <a:xfrm>
            <a:off x="6722226" y="1480846"/>
            <a:ext cx="2773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전자앨범 조회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EE3A76-5448-47D3-ADBC-735592A3E214}"/>
              </a:ext>
            </a:extLst>
          </p:cNvPr>
          <p:cNvSpPr txBox="1"/>
          <p:nvPr/>
        </p:nvSpPr>
        <p:spPr>
          <a:xfrm>
            <a:off x="2519680" y="1466726"/>
            <a:ext cx="2773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전자 앨범 업로드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D88F2A-7DFD-4104-A619-52DD64D4A1C1}"/>
              </a:ext>
            </a:extLst>
          </p:cNvPr>
          <p:cNvSpPr txBox="1"/>
          <p:nvPr/>
        </p:nvSpPr>
        <p:spPr>
          <a:xfrm>
            <a:off x="2513214" y="2259270"/>
            <a:ext cx="2773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전자 앨범 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67401-0CBE-4EE1-897F-AD7F9E51EF6C}"/>
              </a:ext>
            </a:extLst>
          </p:cNvPr>
          <p:cNvSpPr txBox="1"/>
          <p:nvPr/>
        </p:nvSpPr>
        <p:spPr>
          <a:xfrm>
            <a:off x="6715760" y="2279450"/>
            <a:ext cx="2773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 전자앨범 공유</a:t>
            </a:r>
            <a:r>
              <a:rPr lang="en-US" altLang="ko-KR" sz="1500" dirty="0"/>
              <a:t>, </a:t>
            </a:r>
            <a:r>
              <a:rPr lang="ko-KR" altLang="en-US" sz="1500" dirty="0"/>
              <a:t>추천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F721D9B-6C29-419B-84A1-5B6B64489F3B}"/>
              </a:ext>
            </a:extLst>
          </p:cNvPr>
          <p:cNvCxnSpPr>
            <a:stCxn id="18" idx="3"/>
            <a:endCxn id="12" idx="0"/>
          </p:cNvCxnSpPr>
          <p:nvPr/>
        </p:nvCxnSpPr>
        <p:spPr>
          <a:xfrm>
            <a:off x="6522720" y="2833448"/>
            <a:ext cx="3088640" cy="1469968"/>
          </a:xfrm>
          <a:prstGeom prst="bent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1881943-CA32-44AF-8617-D33FE21E603F}"/>
              </a:ext>
            </a:extLst>
          </p:cNvPr>
          <p:cNvCxnSpPr>
            <a:stCxn id="12" idx="1"/>
            <a:endCxn id="18" idx="2"/>
          </p:cNvCxnSpPr>
          <p:nvPr/>
        </p:nvCxnSpPr>
        <p:spPr>
          <a:xfrm rot="10800000">
            <a:off x="6004560" y="3018114"/>
            <a:ext cx="3088640" cy="1803462"/>
          </a:xfrm>
          <a:prstGeom prst="bent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F12C6C-797F-402D-A407-AEF7FAA024C7}"/>
              </a:ext>
            </a:extLst>
          </p:cNvPr>
          <p:cNvSpPr txBox="1"/>
          <p:nvPr/>
        </p:nvSpPr>
        <p:spPr>
          <a:xfrm>
            <a:off x="6004560" y="4919532"/>
            <a:ext cx="3088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저장된 전자앨범 불러오기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1E4788-8459-47DA-80A7-C35F1DB3B215}"/>
              </a:ext>
            </a:extLst>
          </p:cNvPr>
          <p:cNvSpPr txBox="1"/>
          <p:nvPr/>
        </p:nvSpPr>
        <p:spPr>
          <a:xfrm>
            <a:off x="6522720" y="2900850"/>
            <a:ext cx="3088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/>
              <a:t>수행한 </a:t>
            </a:r>
            <a:r>
              <a:rPr lang="ko-KR" altLang="en-US" sz="1500" dirty="0" err="1"/>
              <a:t>버킷리스트</a:t>
            </a:r>
            <a:r>
              <a:rPr lang="ko-KR" altLang="en-US" sz="1500" dirty="0"/>
              <a:t> 수정 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전자 앨범 저장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AA26121-8B50-4922-A5CD-B8FF6E41FF4F}"/>
              </a:ext>
            </a:extLst>
          </p:cNvPr>
          <p:cNvGrpSpPr/>
          <p:nvPr/>
        </p:nvGrpSpPr>
        <p:grpSpPr>
          <a:xfrm>
            <a:off x="1361440" y="4303416"/>
            <a:ext cx="1036320" cy="1036320"/>
            <a:chOff x="1452880" y="3823392"/>
            <a:chExt cx="1036320" cy="103632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A8F4101-BA1F-4D9F-9777-0F62529C4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880" y="3823392"/>
              <a:ext cx="1036320" cy="103632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0B4DF8C-2DAD-4FE0-ABE4-F885B82AF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470" y="4098982"/>
              <a:ext cx="485139" cy="485139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1CBAF93-AEF0-4E62-B47D-69A408B6E9A0}"/>
              </a:ext>
            </a:extLst>
          </p:cNvPr>
          <p:cNvSpPr txBox="1"/>
          <p:nvPr/>
        </p:nvSpPr>
        <p:spPr>
          <a:xfrm>
            <a:off x="1361439" y="5339736"/>
            <a:ext cx="103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PhoneDB</a:t>
            </a:r>
            <a:endParaRPr lang="en-US" altLang="ko-KR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EC4AB0-4DD2-4AB0-8DCA-3ECF281BFF22}"/>
              </a:ext>
            </a:extLst>
          </p:cNvPr>
          <p:cNvSpPr txBox="1"/>
          <p:nvPr/>
        </p:nvSpPr>
        <p:spPr>
          <a:xfrm>
            <a:off x="1879599" y="3177848"/>
            <a:ext cx="1772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환경설정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끄적이기</a:t>
            </a:r>
            <a:r>
              <a:rPr lang="en-US" altLang="ko-KR" sz="1500" dirty="0"/>
              <a:t>(</a:t>
            </a:r>
            <a:r>
              <a:rPr lang="ko-KR" altLang="en-US" sz="1500" dirty="0"/>
              <a:t>일기</a:t>
            </a:r>
            <a:r>
              <a:rPr lang="en-US" altLang="ko-KR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버킷리스트</a:t>
            </a:r>
            <a:endParaRPr lang="en-US" altLang="ko-KR" sz="1500" dirty="0"/>
          </a:p>
          <a:p>
            <a:endParaRPr lang="ko-KR" altLang="en-US" sz="15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65630-0257-4F28-8E2A-4BA77949294B}"/>
              </a:ext>
            </a:extLst>
          </p:cNvPr>
          <p:cNvCxnSpPr>
            <a:stCxn id="16" idx="2"/>
            <a:endCxn id="33" idx="0"/>
          </p:cNvCxnSpPr>
          <p:nvPr/>
        </p:nvCxnSpPr>
        <p:spPr>
          <a:xfrm>
            <a:off x="1879600" y="3018114"/>
            <a:ext cx="0" cy="1285302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CCBE1F-A81F-405F-8C6A-700D98A84212}"/>
              </a:ext>
            </a:extLst>
          </p:cNvPr>
          <p:cNvSpPr/>
          <p:nvPr/>
        </p:nvSpPr>
        <p:spPr>
          <a:xfrm>
            <a:off x="1076960" y="5821801"/>
            <a:ext cx="9753600" cy="8540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AA56C-7783-4D67-B0ED-C5923C8E15E8}"/>
              </a:ext>
            </a:extLst>
          </p:cNvPr>
          <p:cNvSpPr txBox="1"/>
          <p:nvPr/>
        </p:nvSpPr>
        <p:spPr>
          <a:xfrm>
            <a:off x="1371599" y="5788493"/>
            <a:ext cx="9093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 사용자가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버킷리스트와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끄적이기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일기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등록하면 전자앨범에 저장된다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 전자앨범은 서버와 데이터베이스에 저장되어 보호자가 전자앨범을 조회할 수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CE8384-F917-440C-8815-6E7E79891059}"/>
              </a:ext>
            </a:extLst>
          </p:cNvPr>
          <p:cNvSpPr txBox="1"/>
          <p:nvPr/>
        </p:nvSpPr>
        <p:spPr>
          <a:xfrm>
            <a:off x="3256364" y="5291932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-9&gt; 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쉼표노트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9CCB431-A0CD-48B0-85AC-1F37FC623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A758CC-0527-4DD6-81A2-FC063C555578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89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B535F4-297D-4656-90F0-6AB2DE776EB0}"/>
              </a:ext>
            </a:extLst>
          </p:cNvPr>
          <p:cNvSpPr/>
          <p:nvPr/>
        </p:nvSpPr>
        <p:spPr>
          <a:xfrm>
            <a:off x="7568302" y="2320833"/>
            <a:ext cx="4338986" cy="3966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 인터페이스 설계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[UI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A2D918-1CF4-4573-B056-FFD46843A159}"/>
              </a:ext>
            </a:extLst>
          </p:cNvPr>
          <p:cNvSpPr/>
          <p:nvPr/>
        </p:nvSpPr>
        <p:spPr>
          <a:xfrm>
            <a:off x="356857" y="1460987"/>
            <a:ext cx="11512414" cy="52053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1AF6B-7611-467C-9F96-FE05254B8320}"/>
              </a:ext>
            </a:extLst>
          </p:cNvPr>
          <p:cNvSpPr txBox="1"/>
          <p:nvPr/>
        </p:nvSpPr>
        <p:spPr>
          <a:xfrm>
            <a:off x="356857" y="1532702"/>
            <a:ext cx="1147828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대상자의 </a:t>
            </a:r>
            <a:r>
              <a:rPr lang="ko-KR" altLang="en-US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특성을 고려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하여 난색계열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·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큰 아이콘과 글씨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·3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단계 이하의 구조로 설계하였음 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52FA21-E909-46DD-94CA-F62C4C4395F0}"/>
              </a:ext>
            </a:extLst>
          </p:cNvPr>
          <p:cNvSpPr/>
          <p:nvPr/>
        </p:nvSpPr>
        <p:spPr>
          <a:xfrm>
            <a:off x="356856" y="2397212"/>
            <a:ext cx="6947834" cy="16458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7D15BE-1F75-4C12-BBE7-BED0853BEDB8}"/>
              </a:ext>
            </a:extLst>
          </p:cNvPr>
          <p:cNvSpPr/>
          <p:nvPr/>
        </p:nvSpPr>
        <p:spPr>
          <a:xfrm>
            <a:off x="620468" y="2195748"/>
            <a:ext cx="4136883" cy="40292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노인의 시각적 특성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D6F74-93F2-4783-8352-92C0B8CB9D41}"/>
              </a:ext>
            </a:extLst>
          </p:cNvPr>
          <p:cNvSpPr txBox="1"/>
          <p:nvPr/>
        </p:nvSpPr>
        <p:spPr>
          <a:xfrm>
            <a:off x="356855" y="2569866"/>
            <a:ext cx="6947835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수정체의 노화로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사물의 초점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을 섬세하게 맞추기 어려워진다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F007F9-1B9A-4E0F-A518-C53C6329088D}"/>
              </a:ext>
            </a:extLst>
          </p:cNvPr>
          <p:cNvSpPr/>
          <p:nvPr/>
        </p:nvSpPr>
        <p:spPr>
          <a:xfrm>
            <a:off x="356854" y="4624061"/>
            <a:ext cx="6947836" cy="1315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FAA218-C822-4388-B0DB-BBE2FAF4007C}"/>
              </a:ext>
            </a:extLst>
          </p:cNvPr>
          <p:cNvSpPr/>
          <p:nvPr/>
        </p:nvSpPr>
        <p:spPr>
          <a:xfrm>
            <a:off x="620466" y="4422597"/>
            <a:ext cx="4136883" cy="40292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UI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F20AA1-AA28-4C3A-B791-4742CD355547}"/>
              </a:ext>
            </a:extLst>
          </p:cNvPr>
          <p:cNvSpPr txBox="1"/>
          <p:nvPr/>
        </p:nvSpPr>
        <p:spPr>
          <a:xfrm>
            <a:off x="356853" y="4796715"/>
            <a:ext cx="6947837" cy="77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1.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어플리케이션 인터페이스의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화면과 구조를 단순화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하였다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모든 텍스트의 크기는 </a:t>
            </a:r>
            <a:r>
              <a:rPr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14sp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약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14pt)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이상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으로 지정하였다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B223E2-F5EA-4ED5-B142-E259BE715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18" y="2932397"/>
            <a:ext cx="2225233" cy="32768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72A63F-C2BA-425A-8E0B-18498C1B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55" y="2958690"/>
            <a:ext cx="2225233" cy="3292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70B0D5-8BAB-4CD3-B068-CF0A3FE4359C}"/>
              </a:ext>
            </a:extLst>
          </p:cNvPr>
          <p:cNvSpPr txBox="1"/>
          <p:nvPr/>
        </p:nvSpPr>
        <p:spPr>
          <a:xfrm>
            <a:off x="7641418" y="2484757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-10&gt;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BF4B1FC-419F-4546-AF3E-2912FCC75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EC051E-4873-4684-91DE-63A8B4FBDA5B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17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2BEBCD-17E6-497A-94D9-2FBC3D057E1A}"/>
              </a:ext>
            </a:extLst>
          </p:cNvPr>
          <p:cNvSpPr txBox="1"/>
          <p:nvPr/>
        </p:nvSpPr>
        <p:spPr>
          <a:xfrm>
            <a:off x="356855" y="2893541"/>
            <a:ext cx="6947835" cy="11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2. 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수정체가 노랗게 변하면서 단파장을 투과하지 못하게 되어 파랑이 검정처럼 보이게 된다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따라서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파랑 계열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한색 계열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의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색지각이 어려워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진다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한국디지털디자인협의회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282FB-EF64-410F-917C-FFD08B1C3C3E}"/>
              </a:ext>
            </a:extLst>
          </p:cNvPr>
          <p:cNvSpPr txBox="1"/>
          <p:nvPr/>
        </p:nvSpPr>
        <p:spPr>
          <a:xfrm>
            <a:off x="356852" y="5454841"/>
            <a:ext cx="6947837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한색 계열 색의 사용을 피하고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난색 계열의 색을 사용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하였다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3" name="제목 4">
            <a:extLst>
              <a:ext uri="{FF2B5EF4-FFF2-40B4-BE49-F238E27FC236}">
                <a16:creationId xmlns:a16="http://schemas.microsoft.com/office/drawing/2014/main" id="{E0017EA3-39E6-4502-8AE5-1A7F3E6205C5}"/>
              </a:ext>
            </a:extLst>
          </p:cNvPr>
          <p:cNvSpPr txBox="1">
            <a:spLocks/>
          </p:cNvSpPr>
          <p:nvPr/>
        </p:nvSpPr>
        <p:spPr>
          <a:xfrm>
            <a:off x="76199" y="53510"/>
            <a:ext cx="2759598" cy="430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06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33875C-3620-4312-81AF-471C445B0B5B}"/>
              </a:ext>
            </a:extLst>
          </p:cNvPr>
          <p:cNvSpPr/>
          <p:nvPr/>
        </p:nvSpPr>
        <p:spPr>
          <a:xfrm>
            <a:off x="898155" y="1520520"/>
            <a:ext cx="10395689" cy="46490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어플리케이션 구성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구성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B2EF3E-B3DD-476D-B804-C330271C16FD}"/>
              </a:ext>
            </a:extLst>
          </p:cNvPr>
          <p:cNvSpPr/>
          <p:nvPr/>
        </p:nvSpPr>
        <p:spPr>
          <a:xfrm>
            <a:off x="6196327" y="1739462"/>
            <a:ext cx="1618593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672877-BE28-43B3-8D7F-4329C663C9DB}"/>
              </a:ext>
            </a:extLst>
          </p:cNvPr>
          <p:cNvSpPr/>
          <p:nvPr/>
        </p:nvSpPr>
        <p:spPr>
          <a:xfrm>
            <a:off x="7477508" y="3759249"/>
            <a:ext cx="1618593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전자앨범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92210E-FA62-4567-81A3-5348FFBF9772}"/>
              </a:ext>
            </a:extLst>
          </p:cNvPr>
          <p:cNvSpPr/>
          <p:nvPr/>
        </p:nvSpPr>
        <p:spPr>
          <a:xfrm>
            <a:off x="6196327" y="2753706"/>
            <a:ext cx="1618593" cy="6516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5EAEE7-C6C7-4E50-87C8-F3ACF2824BFE}"/>
              </a:ext>
            </a:extLst>
          </p:cNvPr>
          <p:cNvSpPr/>
          <p:nvPr/>
        </p:nvSpPr>
        <p:spPr>
          <a:xfrm>
            <a:off x="9516514" y="3759249"/>
            <a:ext cx="1618593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환경설정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6E41D1-17E9-44CA-8326-12A6E33B6883}"/>
              </a:ext>
            </a:extLst>
          </p:cNvPr>
          <p:cNvSpPr/>
          <p:nvPr/>
        </p:nvSpPr>
        <p:spPr>
          <a:xfrm>
            <a:off x="5265083" y="3759249"/>
            <a:ext cx="1792012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끄적이기</a:t>
            </a:r>
            <a:r>
              <a:rPr lang="en-US" altLang="ko-KR" dirty="0"/>
              <a:t>(</a:t>
            </a:r>
            <a:r>
              <a:rPr lang="ko-KR" altLang="en-US" dirty="0"/>
              <a:t>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372B2-8C6C-4F7A-AF95-74E139002982}"/>
              </a:ext>
            </a:extLst>
          </p:cNvPr>
          <p:cNvSpPr/>
          <p:nvPr/>
        </p:nvSpPr>
        <p:spPr>
          <a:xfrm>
            <a:off x="3226077" y="3759249"/>
            <a:ext cx="1618593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버킷리스트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41F5FC-2723-4613-91EC-9C22CA4C5FB2}"/>
              </a:ext>
            </a:extLst>
          </p:cNvPr>
          <p:cNvSpPr/>
          <p:nvPr/>
        </p:nvSpPr>
        <p:spPr>
          <a:xfrm>
            <a:off x="1024165" y="4931152"/>
            <a:ext cx="1367418" cy="104923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그룹</a:t>
            </a:r>
            <a:endParaRPr lang="en-US" altLang="ko-KR" dirty="0"/>
          </a:p>
          <a:p>
            <a:pPr algn="ctr"/>
            <a:r>
              <a:rPr lang="ko-KR" altLang="en-US" dirty="0" err="1"/>
              <a:t>버킷리스트</a:t>
            </a:r>
            <a:endParaRPr lang="en-US" altLang="ko-KR" dirty="0"/>
          </a:p>
          <a:p>
            <a:pPr algn="ctr"/>
            <a:r>
              <a:rPr lang="ko-KR" altLang="en-US" dirty="0"/>
              <a:t>작성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085326-DE96-461E-8E6E-0B28CF8E5305}"/>
              </a:ext>
            </a:extLst>
          </p:cNvPr>
          <p:cNvSpPr/>
          <p:nvPr/>
        </p:nvSpPr>
        <p:spPr>
          <a:xfrm>
            <a:off x="5485799" y="4968985"/>
            <a:ext cx="1618593" cy="958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일기 </a:t>
            </a:r>
            <a:endParaRPr lang="en-US" altLang="ko-KR" dirty="0"/>
          </a:p>
          <a:p>
            <a:pPr algn="ctr"/>
            <a:r>
              <a:rPr lang="ko-KR" altLang="en-US" dirty="0"/>
              <a:t>작성 및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6B7BE8-743B-4C15-BD87-18CC1F2642D4}"/>
              </a:ext>
            </a:extLst>
          </p:cNvPr>
          <p:cNvSpPr/>
          <p:nvPr/>
        </p:nvSpPr>
        <p:spPr>
          <a:xfrm>
            <a:off x="3998589" y="4928598"/>
            <a:ext cx="1367419" cy="104923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버킷리스트</a:t>
            </a:r>
            <a:endParaRPr lang="en-US" altLang="ko-KR" dirty="0"/>
          </a:p>
          <a:p>
            <a:pPr algn="ctr"/>
            <a:r>
              <a:rPr lang="ko-KR" altLang="en-US" dirty="0"/>
              <a:t>조회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BE5358-9DD4-4678-A963-89B2CC6DB5B6}"/>
              </a:ext>
            </a:extLst>
          </p:cNvPr>
          <p:cNvSpPr/>
          <p:nvPr/>
        </p:nvSpPr>
        <p:spPr>
          <a:xfrm>
            <a:off x="2511379" y="4928598"/>
            <a:ext cx="1367419" cy="104923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개인</a:t>
            </a:r>
            <a:endParaRPr lang="en-US" altLang="ko-KR" dirty="0"/>
          </a:p>
          <a:p>
            <a:pPr algn="ctr"/>
            <a:r>
              <a:rPr lang="ko-KR" altLang="en-US" dirty="0" err="1"/>
              <a:t>버킷리스트</a:t>
            </a:r>
            <a:endParaRPr lang="en-US" altLang="ko-KR" dirty="0"/>
          </a:p>
          <a:p>
            <a:pPr algn="ctr"/>
            <a:r>
              <a:rPr lang="ko-KR" altLang="en-US" dirty="0"/>
              <a:t>작성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F2CDF4-2361-42D8-82AE-8D4DCCA8F1C2}"/>
              </a:ext>
            </a:extLst>
          </p:cNvPr>
          <p:cNvSpPr/>
          <p:nvPr/>
        </p:nvSpPr>
        <p:spPr>
          <a:xfrm>
            <a:off x="7477508" y="4968985"/>
            <a:ext cx="1618593" cy="958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버킷리스트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일기 조회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3FA09D-1A02-4619-8504-B9BEE94282E8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7005624" y="2391104"/>
            <a:ext cx="0" cy="362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F43B06-76A5-4FBE-ACF6-2AF9800D733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35373" y="3605048"/>
            <a:ext cx="1" cy="154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F47FB5-DBA9-4BC5-920D-15CB93A328E1}"/>
              </a:ext>
            </a:extLst>
          </p:cNvPr>
          <p:cNvCxnSpPr>
            <a:cxnSpLocks/>
          </p:cNvCxnSpPr>
          <p:nvPr/>
        </p:nvCxnSpPr>
        <p:spPr>
          <a:xfrm flipH="1" flipV="1">
            <a:off x="10325788" y="3610304"/>
            <a:ext cx="1" cy="154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51ED669-CD82-49D1-B665-70CAB8AD2CB4}"/>
              </a:ext>
            </a:extLst>
          </p:cNvPr>
          <p:cNvCxnSpPr/>
          <p:nvPr/>
        </p:nvCxnSpPr>
        <p:spPr>
          <a:xfrm>
            <a:off x="4035373" y="3605048"/>
            <a:ext cx="6290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D5BB23-C505-4289-8C57-EEDFF3A137A9}"/>
              </a:ext>
            </a:extLst>
          </p:cNvPr>
          <p:cNvCxnSpPr>
            <a:stCxn id="9" idx="2"/>
          </p:cNvCxnSpPr>
          <p:nvPr/>
        </p:nvCxnSpPr>
        <p:spPr>
          <a:xfrm>
            <a:off x="7005624" y="3405348"/>
            <a:ext cx="0" cy="19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E79581D-41DC-420B-AF22-6F310DBB3701}"/>
              </a:ext>
            </a:extLst>
          </p:cNvPr>
          <p:cNvCxnSpPr>
            <a:cxnSpLocks/>
          </p:cNvCxnSpPr>
          <p:nvPr/>
        </p:nvCxnSpPr>
        <p:spPr>
          <a:xfrm flipH="1" flipV="1">
            <a:off x="6170521" y="3610304"/>
            <a:ext cx="1" cy="154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92877B5-DBA3-47F0-A1C5-1E116008F1C9}"/>
              </a:ext>
            </a:extLst>
          </p:cNvPr>
          <p:cNvCxnSpPr>
            <a:cxnSpLocks/>
          </p:cNvCxnSpPr>
          <p:nvPr/>
        </p:nvCxnSpPr>
        <p:spPr>
          <a:xfrm flipH="1" flipV="1">
            <a:off x="8306139" y="3605047"/>
            <a:ext cx="1" cy="154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58CE28-CE89-4166-8244-A7AB3EC98FA5}"/>
              </a:ext>
            </a:extLst>
          </p:cNvPr>
          <p:cNvCxnSpPr/>
          <p:nvPr/>
        </p:nvCxnSpPr>
        <p:spPr>
          <a:xfrm>
            <a:off x="1707874" y="4635062"/>
            <a:ext cx="2974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8897C11-29AC-4468-B86C-2FBEE5DB63D1}"/>
              </a:ext>
            </a:extLst>
          </p:cNvPr>
          <p:cNvCxnSpPr>
            <a:stCxn id="12" idx="2"/>
          </p:cNvCxnSpPr>
          <p:nvPr/>
        </p:nvCxnSpPr>
        <p:spPr>
          <a:xfrm flipH="1">
            <a:off x="4035373" y="4410891"/>
            <a:ext cx="1" cy="22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B4A1D7C-7C9F-488D-8C67-5A9E544289A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295095" y="4410891"/>
            <a:ext cx="1" cy="558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8036E69-9D60-4B2E-8D27-EDA657EB0AFE}"/>
              </a:ext>
            </a:extLst>
          </p:cNvPr>
          <p:cNvCxnSpPr>
            <a:stCxn id="17" idx="0"/>
            <a:endCxn id="8" idx="2"/>
          </p:cNvCxnSpPr>
          <p:nvPr/>
        </p:nvCxnSpPr>
        <p:spPr>
          <a:xfrm flipV="1">
            <a:off x="8286805" y="4410891"/>
            <a:ext cx="0" cy="558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0EC3577-673E-4732-9271-1C9E6C6D4819}"/>
              </a:ext>
            </a:extLst>
          </p:cNvPr>
          <p:cNvCxnSpPr>
            <a:endCxn id="13" idx="0"/>
          </p:cNvCxnSpPr>
          <p:nvPr/>
        </p:nvCxnSpPr>
        <p:spPr>
          <a:xfrm>
            <a:off x="1707874" y="4635062"/>
            <a:ext cx="0" cy="296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492DC2B-B65A-4AAC-A4BA-3F44E3580DD4}"/>
              </a:ext>
            </a:extLst>
          </p:cNvPr>
          <p:cNvCxnSpPr/>
          <p:nvPr/>
        </p:nvCxnSpPr>
        <p:spPr>
          <a:xfrm>
            <a:off x="3230796" y="4635062"/>
            <a:ext cx="0" cy="296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D7D8409-54DF-4ABE-A2E2-64B9666BE1ED}"/>
              </a:ext>
            </a:extLst>
          </p:cNvPr>
          <p:cNvCxnSpPr/>
          <p:nvPr/>
        </p:nvCxnSpPr>
        <p:spPr>
          <a:xfrm>
            <a:off x="4682298" y="4632508"/>
            <a:ext cx="0" cy="296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E93D8EB-DF85-49CA-91AC-C655AA1FE4A2}"/>
              </a:ext>
            </a:extLst>
          </p:cNvPr>
          <p:cNvSpPr txBox="1"/>
          <p:nvPr/>
        </p:nvSpPr>
        <p:spPr>
          <a:xfrm>
            <a:off x="1039628" y="1631236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-11&gt;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구성도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D17C551-A3B6-4285-A0CD-C099EB57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EF17FA-F195-40E7-9687-EAEB743B6DE3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18</a:t>
            </a:r>
            <a:endParaRPr lang="ko-KR" altLang="en-US" sz="32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B58FA9A-427F-409C-9A5B-01792FE7A0D4}"/>
              </a:ext>
            </a:extLst>
          </p:cNvPr>
          <p:cNvSpPr/>
          <p:nvPr/>
        </p:nvSpPr>
        <p:spPr>
          <a:xfrm>
            <a:off x="5102975" y="2756760"/>
            <a:ext cx="688703" cy="6611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C9738F7-1855-4B5B-B183-175BEA724B38}"/>
              </a:ext>
            </a:extLst>
          </p:cNvPr>
          <p:cNvSpPr/>
          <p:nvPr/>
        </p:nvSpPr>
        <p:spPr>
          <a:xfrm>
            <a:off x="2195920" y="3779609"/>
            <a:ext cx="688703" cy="6611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761FF11-C459-4466-AFEA-33E9CC13975C}"/>
              </a:ext>
            </a:extLst>
          </p:cNvPr>
          <p:cNvSpPr/>
          <p:nvPr/>
        </p:nvSpPr>
        <p:spPr>
          <a:xfrm>
            <a:off x="146447" y="5125188"/>
            <a:ext cx="688703" cy="6611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제목 4">
            <a:extLst>
              <a:ext uri="{FF2B5EF4-FFF2-40B4-BE49-F238E27FC236}">
                <a16:creationId xmlns:a16="http://schemas.microsoft.com/office/drawing/2014/main" id="{FCE30434-F683-4367-90DD-8078EAB0C70F}"/>
              </a:ext>
            </a:extLst>
          </p:cNvPr>
          <p:cNvSpPr txBox="1">
            <a:spLocks/>
          </p:cNvSpPr>
          <p:nvPr/>
        </p:nvSpPr>
        <p:spPr>
          <a:xfrm>
            <a:off x="76199" y="53510"/>
            <a:ext cx="2759598" cy="430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7" grpId="0" animBg="1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33875C-3620-4312-81AF-471C445B0B5B}"/>
              </a:ext>
            </a:extLst>
          </p:cNvPr>
          <p:cNvSpPr/>
          <p:nvPr/>
        </p:nvSpPr>
        <p:spPr>
          <a:xfrm>
            <a:off x="898155" y="1520520"/>
            <a:ext cx="10395689" cy="46490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어플리케이션 구성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구성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372B2-8C6C-4F7A-AF95-74E139002982}"/>
              </a:ext>
            </a:extLst>
          </p:cNvPr>
          <p:cNvSpPr/>
          <p:nvPr/>
        </p:nvSpPr>
        <p:spPr>
          <a:xfrm>
            <a:off x="904818" y="1520520"/>
            <a:ext cx="1618593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  <a:endParaRPr lang="en-US" altLang="ko-KR" dirty="0"/>
          </a:p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93D8EB-DF85-49CA-91AC-C655AA1FE4A2}"/>
              </a:ext>
            </a:extLst>
          </p:cNvPr>
          <p:cNvSpPr txBox="1"/>
          <p:nvPr/>
        </p:nvSpPr>
        <p:spPr>
          <a:xfrm>
            <a:off x="3502563" y="5728067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-12&gt;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D17C551-A3B6-4285-A0CD-C099EB57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EF17FA-F195-40E7-9687-EAEB743B6DE3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19</a:t>
            </a:r>
            <a:endParaRPr lang="ko-KR" altLang="en-US" sz="3200" dirty="0"/>
          </a:p>
        </p:txBody>
      </p:sp>
      <p:sp>
        <p:nvSpPr>
          <p:cNvPr id="41" name="제목 4">
            <a:extLst>
              <a:ext uri="{FF2B5EF4-FFF2-40B4-BE49-F238E27FC236}">
                <a16:creationId xmlns:a16="http://schemas.microsoft.com/office/drawing/2014/main" id="{FCE30434-F683-4367-90DD-8078EAB0C70F}"/>
              </a:ext>
            </a:extLst>
          </p:cNvPr>
          <p:cNvSpPr txBox="1">
            <a:spLocks/>
          </p:cNvSpPr>
          <p:nvPr/>
        </p:nvSpPr>
        <p:spPr>
          <a:xfrm>
            <a:off x="76199" y="53510"/>
            <a:ext cx="2759598" cy="430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EF44D-7CB3-47DC-948E-E7B99F895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50" y="1642250"/>
            <a:ext cx="2257676" cy="40136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99EEED-5F43-42E8-A339-A60DEF8D6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78" y="1642250"/>
            <a:ext cx="2257676" cy="40136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5D1AC8-8CC6-4725-85F8-85BF896753EE}"/>
              </a:ext>
            </a:extLst>
          </p:cNvPr>
          <p:cNvSpPr txBox="1"/>
          <p:nvPr/>
        </p:nvSpPr>
        <p:spPr>
          <a:xfrm>
            <a:off x="6807232" y="5728067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-13&gt;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71459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E449AF-3086-4EEA-BCC1-2AC5B3300DF9}"/>
              </a:ext>
            </a:extLst>
          </p:cNvPr>
          <p:cNvSpPr/>
          <p:nvPr/>
        </p:nvSpPr>
        <p:spPr>
          <a:xfrm>
            <a:off x="6010838" y="1690688"/>
            <a:ext cx="5038165" cy="4351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1B9A60-D480-458B-AFD3-4ABEE94F1779}"/>
              </a:ext>
            </a:extLst>
          </p:cNvPr>
          <p:cNvSpPr/>
          <p:nvPr/>
        </p:nvSpPr>
        <p:spPr>
          <a:xfrm>
            <a:off x="735104" y="1690688"/>
            <a:ext cx="5038165" cy="4351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85250-0292-4F74-AE6A-E02D6596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270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Ⅰ. 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서론</a:t>
            </a:r>
            <a:endParaRPr lang="en-US" altLang="ko-KR" sz="3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	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연구의 배경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	2.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연구의 필요성 및 목적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Ⅱ. 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관련 연구</a:t>
            </a:r>
            <a:endParaRPr lang="en-US" altLang="ko-KR" sz="3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	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치매 탐색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	2.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사용자 조사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	3.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유사 사례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2BD43E3-C071-4465-BC92-BD28ED7A0731}"/>
              </a:ext>
            </a:extLst>
          </p:cNvPr>
          <p:cNvSpPr txBox="1">
            <a:spLocks/>
          </p:cNvSpPr>
          <p:nvPr/>
        </p:nvSpPr>
        <p:spPr>
          <a:xfrm>
            <a:off x="6096000" y="191527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Ⅲ. 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어플리케이션 설계</a:t>
            </a:r>
            <a:endParaRPr lang="en-US" altLang="ko-KR" sz="3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	1.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시스템 설계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	2.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사용자 인터페이스 설계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	3.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어플리케이션 구성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	4.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시연 영상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	5.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전문가 인터뷰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Ⅳ. 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결론</a:t>
            </a:r>
            <a:endParaRPr lang="en-US" altLang="ko-KR" sz="3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	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결론 및 제언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189434-1067-47B2-99B0-E9B7DFE7B22F}"/>
              </a:ext>
            </a:extLst>
          </p:cNvPr>
          <p:cNvCxnSpPr>
            <a:cxnSpLocks/>
          </p:cNvCxnSpPr>
          <p:nvPr/>
        </p:nvCxnSpPr>
        <p:spPr>
          <a:xfrm>
            <a:off x="5900179" y="1690688"/>
            <a:ext cx="0" cy="435133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D4BE1B-265B-40FF-83D6-C2BE934E0D54}"/>
              </a:ext>
            </a:extLst>
          </p:cNvPr>
          <p:cNvSpPr/>
          <p:nvPr/>
        </p:nvSpPr>
        <p:spPr>
          <a:xfrm>
            <a:off x="735104" y="470775"/>
            <a:ext cx="1757680" cy="10992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2CDD50-6333-42EC-A3E3-0A9E4E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4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642500-2D17-4904-B6E6-C4A6DB5ED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7CF6A-2766-4979-A071-8723A68519B8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14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33875C-3620-4312-81AF-471C445B0B5B}"/>
              </a:ext>
            </a:extLst>
          </p:cNvPr>
          <p:cNvSpPr/>
          <p:nvPr/>
        </p:nvSpPr>
        <p:spPr>
          <a:xfrm>
            <a:off x="898155" y="1520520"/>
            <a:ext cx="10395689" cy="46490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어플리케이션 구성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구성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372B2-8C6C-4F7A-AF95-74E139002982}"/>
              </a:ext>
            </a:extLst>
          </p:cNvPr>
          <p:cNvSpPr/>
          <p:nvPr/>
        </p:nvSpPr>
        <p:spPr>
          <a:xfrm>
            <a:off x="904818" y="1520520"/>
            <a:ext cx="1618593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메인화면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93D8EB-DF85-49CA-91AC-C655AA1FE4A2}"/>
              </a:ext>
            </a:extLst>
          </p:cNvPr>
          <p:cNvSpPr txBox="1"/>
          <p:nvPr/>
        </p:nvSpPr>
        <p:spPr>
          <a:xfrm>
            <a:off x="5030573" y="5643846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-14&gt;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D17C551-A3B6-4285-A0CD-C099EB57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EF17FA-F195-40E7-9687-EAEB743B6DE3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20</a:t>
            </a:r>
            <a:endParaRPr lang="ko-KR" altLang="en-US" sz="3200" dirty="0"/>
          </a:p>
        </p:txBody>
      </p:sp>
      <p:sp>
        <p:nvSpPr>
          <p:cNvPr id="41" name="제목 4">
            <a:extLst>
              <a:ext uri="{FF2B5EF4-FFF2-40B4-BE49-F238E27FC236}">
                <a16:creationId xmlns:a16="http://schemas.microsoft.com/office/drawing/2014/main" id="{FCE30434-F683-4367-90DD-8078EAB0C70F}"/>
              </a:ext>
            </a:extLst>
          </p:cNvPr>
          <p:cNvSpPr txBox="1">
            <a:spLocks/>
          </p:cNvSpPr>
          <p:nvPr/>
        </p:nvSpPr>
        <p:spPr>
          <a:xfrm>
            <a:off x="76199" y="53510"/>
            <a:ext cx="2759598" cy="430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E322D9-9091-457D-98C2-C0D09ADF6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12" y="1582286"/>
            <a:ext cx="2284628" cy="40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04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33875C-3620-4312-81AF-471C445B0B5B}"/>
              </a:ext>
            </a:extLst>
          </p:cNvPr>
          <p:cNvSpPr/>
          <p:nvPr/>
        </p:nvSpPr>
        <p:spPr>
          <a:xfrm>
            <a:off x="898155" y="1520520"/>
            <a:ext cx="10395689" cy="46490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어플리케이션 구성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구성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372B2-8C6C-4F7A-AF95-74E139002982}"/>
              </a:ext>
            </a:extLst>
          </p:cNvPr>
          <p:cNvSpPr/>
          <p:nvPr/>
        </p:nvSpPr>
        <p:spPr>
          <a:xfrm>
            <a:off x="904818" y="1520520"/>
            <a:ext cx="1618593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버킷리스트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93D8EB-DF85-49CA-91AC-C655AA1FE4A2}"/>
              </a:ext>
            </a:extLst>
          </p:cNvPr>
          <p:cNvSpPr txBox="1"/>
          <p:nvPr/>
        </p:nvSpPr>
        <p:spPr>
          <a:xfrm>
            <a:off x="2089985" y="5763839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-15&gt;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버킷리스트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D17C551-A3B6-4285-A0CD-C099EB57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EF17FA-F195-40E7-9687-EAEB743B6DE3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21</a:t>
            </a:r>
            <a:endParaRPr lang="ko-KR" altLang="en-US" sz="3200" dirty="0"/>
          </a:p>
        </p:txBody>
      </p:sp>
      <p:sp>
        <p:nvSpPr>
          <p:cNvPr id="41" name="제목 4">
            <a:extLst>
              <a:ext uri="{FF2B5EF4-FFF2-40B4-BE49-F238E27FC236}">
                <a16:creationId xmlns:a16="http://schemas.microsoft.com/office/drawing/2014/main" id="{FCE30434-F683-4367-90DD-8078EAB0C70F}"/>
              </a:ext>
            </a:extLst>
          </p:cNvPr>
          <p:cNvSpPr txBox="1">
            <a:spLocks/>
          </p:cNvSpPr>
          <p:nvPr/>
        </p:nvSpPr>
        <p:spPr>
          <a:xfrm>
            <a:off x="76199" y="53510"/>
            <a:ext cx="2759598" cy="430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8E7A8-9DF4-43B5-A91B-6476B3536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09" y="1642250"/>
            <a:ext cx="2257676" cy="40136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16ED0A1-F455-4375-BB18-06A8128CC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101" y="1642250"/>
            <a:ext cx="2257675" cy="40136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8058F46-D439-49A9-9E81-1FFE4FE78EA4}"/>
              </a:ext>
            </a:extLst>
          </p:cNvPr>
          <p:cNvSpPr txBox="1"/>
          <p:nvPr/>
        </p:nvSpPr>
        <p:spPr>
          <a:xfrm>
            <a:off x="5036682" y="5763837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-16&gt;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버킷리스트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7F4821-3CA8-46F9-B341-E537F0EE7768}"/>
              </a:ext>
            </a:extLst>
          </p:cNvPr>
          <p:cNvSpPr txBox="1"/>
          <p:nvPr/>
        </p:nvSpPr>
        <p:spPr>
          <a:xfrm>
            <a:off x="8031397" y="5763835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-17&gt;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버킷리스트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2535D42-A16A-4B09-8E04-5851DF369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278" y="1642250"/>
            <a:ext cx="2257675" cy="401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2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33875C-3620-4312-81AF-471C445B0B5B}"/>
              </a:ext>
            </a:extLst>
          </p:cNvPr>
          <p:cNvSpPr/>
          <p:nvPr/>
        </p:nvSpPr>
        <p:spPr>
          <a:xfrm>
            <a:off x="898155" y="1520520"/>
            <a:ext cx="10395689" cy="46490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어플리케이션 구성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구성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372B2-8C6C-4F7A-AF95-74E139002982}"/>
              </a:ext>
            </a:extLst>
          </p:cNvPr>
          <p:cNvSpPr/>
          <p:nvPr/>
        </p:nvSpPr>
        <p:spPr>
          <a:xfrm>
            <a:off x="904818" y="1520520"/>
            <a:ext cx="1618593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끄적이기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93D8EB-DF85-49CA-91AC-C655AA1FE4A2}"/>
              </a:ext>
            </a:extLst>
          </p:cNvPr>
          <p:cNvSpPr txBox="1"/>
          <p:nvPr/>
        </p:nvSpPr>
        <p:spPr>
          <a:xfrm>
            <a:off x="2089985" y="5763839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-18&gt;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끄적이기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D17C551-A3B6-4285-A0CD-C099EB57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EF17FA-F195-40E7-9687-EAEB743B6DE3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22</a:t>
            </a:r>
            <a:endParaRPr lang="ko-KR" altLang="en-US" sz="3200" dirty="0"/>
          </a:p>
        </p:txBody>
      </p:sp>
      <p:sp>
        <p:nvSpPr>
          <p:cNvPr id="41" name="제목 4">
            <a:extLst>
              <a:ext uri="{FF2B5EF4-FFF2-40B4-BE49-F238E27FC236}">
                <a16:creationId xmlns:a16="http://schemas.microsoft.com/office/drawing/2014/main" id="{FCE30434-F683-4367-90DD-8078EAB0C70F}"/>
              </a:ext>
            </a:extLst>
          </p:cNvPr>
          <p:cNvSpPr txBox="1">
            <a:spLocks/>
          </p:cNvSpPr>
          <p:nvPr/>
        </p:nvSpPr>
        <p:spPr>
          <a:xfrm>
            <a:off x="76199" y="53510"/>
            <a:ext cx="2759598" cy="430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058F46-D439-49A9-9E81-1FFE4FE78EA4}"/>
              </a:ext>
            </a:extLst>
          </p:cNvPr>
          <p:cNvSpPr txBox="1"/>
          <p:nvPr/>
        </p:nvSpPr>
        <p:spPr>
          <a:xfrm>
            <a:off x="5036682" y="5763837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-19&gt;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끄적이기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목록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7F4821-3CA8-46F9-B341-E537F0EE7768}"/>
              </a:ext>
            </a:extLst>
          </p:cNvPr>
          <p:cNvSpPr txBox="1"/>
          <p:nvPr/>
        </p:nvSpPr>
        <p:spPr>
          <a:xfrm>
            <a:off x="8031397" y="5763835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-20&gt;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끄적이기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1DD7C2-EBA8-4443-B6F7-6A5BA928C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1642249"/>
            <a:ext cx="2257675" cy="40136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1A540F-4354-4D0D-B9D3-18912E408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65" y="1642248"/>
            <a:ext cx="2257675" cy="40136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999070-765E-43E7-9382-7A39C3381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747" y="1610501"/>
            <a:ext cx="2257675" cy="401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33875C-3620-4312-81AF-471C445B0B5B}"/>
              </a:ext>
            </a:extLst>
          </p:cNvPr>
          <p:cNvSpPr/>
          <p:nvPr/>
        </p:nvSpPr>
        <p:spPr>
          <a:xfrm>
            <a:off x="898155" y="1520520"/>
            <a:ext cx="10395689" cy="46490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어플리케이션 구성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구성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372B2-8C6C-4F7A-AF95-74E139002982}"/>
              </a:ext>
            </a:extLst>
          </p:cNvPr>
          <p:cNvSpPr/>
          <p:nvPr/>
        </p:nvSpPr>
        <p:spPr>
          <a:xfrm>
            <a:off x="904818" y="1520520"/>
            <a:ext cx="1618593" cy="65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전자앨범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93D8EB-DF85-49CA-91AC-C655AA1FE4A2}"/>
              </a:ext>
            </a:extLst>
          </p:cNvPr>
          <p:cNvSpPr txBox="1"/>
          <p:nvPr/>
        </p:nvSpPr>
        <p:spPr>
          <a:xfrm>
            <a:off x="4464776" y="5734929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-21, 22&gt;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전자앨범 조회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D17C551-A3B6-4285-A0CD-C099EB57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EF17FA-F195-40E7-9687-EAEB743B6DE3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23</a:t>
            </a:r>
            <a:endParaRPr lang="ko-KR" altLang="en-US" sz="3200" dirty="0"/>
          </a:p>
        </p:txBody>
      </p:sp>
      <p:sp>
        <p:nvSpPr>
          <p:cNvPr id="41" name="제목 4">
            <a:extLst>
              <a:ext uri="{FF2B5EF4-FFF2-40B4-BE49-F238E27FC236}">
                <a16:creationId xmlns:a16="http://schemas.microsoft.com/office/drawing/2014/main" id="{FCE30434-F683-4367-90DD-8078EAB0C70F}"/>
              </a:ext>
            </a:extLst>
          </p:cNvPr>
          <p:cNvSpPr txBox="1">
            <a:spLocks/>
          </p:cNvSpPr>
          <p:nvPr/>
        </p:nvSpPr>
        <p:spPr>
          <a:xfrm>
            <a:off x="76199" y="53510"/>
            <a:ext cx="2759598" cy="430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0563CA-EB51-439C-8113-97F018AFE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011" y="1651091"/>
            <a:ext cx="2260421" cy="4018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E4FF93-E8B8-4DA8-BC55-5E7D06337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567" y="1651091"/>
            <a:ext cx="2260421" cy="40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55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7231DEF1-087B-4551-BFBB-883D89157D7E}"/>
              </a:ext>
            </a:extLst>
          </p:cNvPr>
          <p:cNvSpPr/>
          <p:nvPr/>
        </p:nvSpPr>
        <p:spPr>
          <a:xfrm>
            <a:off x="167525" y="1052050"/>
            <a:ext cx="11891122" cy="57139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어플리케이션 구성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92020"/>
            <a:ext cx="5316071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구성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A62C2-60C9-407D-AE83-0559FF23370E}"/>
              </a:ext>
            </a:extLst>
          </p:cNvPr>
          <p:cNvSpPr txBox="1"/>
          <p:nvPr/>
        </p:nvSpPr>
        <p:spPr>
          <a:xfrm>
            <a:off x="-105645" y="1144705"/>
            <a:ext cx="1741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끄적이기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07EADC-C66B-4818-B5BC-3F3A73C53469}"/>
              </a:ext>
            </a:extLst>
          </p:cNvPr>
          <p:cNvCxnSpPr>
            <a:cxnSpLocks/>
          </p:cNvCxnSpPr>
          <p:nvPr/>
        </p:nvCxnSpPr>
        <p:spPr>
          <a:xfrm flipH="1">
            <a:off x="758568" y="1958824"/>
            <a:ext cx="11790" cy="47324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A9DB7C0-F68F-40FB-BC1B-0F27FBE03C62}"/>
              </a:ext>
            </a:extLst>
          </p:cNvPr>
          <p:cNvCxnSpPr>
            <a:cxnSpLocks/>
          </p:cNvCxnSpPr>
          <p:nvPr/>
        </p:nvCxnSpPr>
        <p:spPr>
          <a:xfrm flipH="1">
            <a:off x="7958497" y="1958824"/>
            <a:ext cx="11790" cy="47324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13C4FC-F4CC-4198-BEA4-0E8C370F74F1}"/>
              </a:ext>
            </a:extLst>
          </p:cNvPr>
          <p:cNvSpPr txBox="1"/>
          <p:nvPr/>
        </p:nvSpPr>
        <p:spPr>
          <a:xfrm>
            <a:off x="7093802" y="1085951"/>
            <a:ext cx="1741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버킷리스트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507E6B4-3A6B-482C-84F1-9B6712E62532}"/>
              </a:ext>
            </a:extLst>
          </p:cNvPr>
          <p:cNvCxnSpPr>
            <a:cxnSpLocks/>
          </p:cNvCxnSpPr>
          <p:nvPr/>
        </p:nvCxnSpPr>
        <p:spPr>
          <a:xfrm flipH="1">
            <a:off x="4367620" y="1958824"/>
            <a:ext cx="11790" cy="47324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4A10791-AA6F-4119-8F0F-1A9182B3D043}"/>
              </a:ext>
            </a:extLst>
          </p:cNvPr>
          <p:cNvSpPr txBox="1"/>
          <p:nvPr/>
        </p:nvSpPr>
        <p:spPr>
          <a:xfrm>
            <a:off x="3490765" y="1110675"/>
            <a:ext cx="174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이용자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E10BD65-FE2B-48F1-9B0C-DFAB55ECE1C4}"/>
              </a:ext>
            </a:extLst>
          </p:cNvPr>
          <p:cNvCxnSpPr>
            <a:cxnSpLocks/>
          </p:cNvCxnSpPr>
          <p:nvPr/>
        </p:nvCxnSpPr>
        <p:spPr>
          <a:xfrm flipH="1">
            <a:off x="11554907" y="1945297"/>
            <a:ext cx="11790" cy="47324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8E9706-7DA0-4BE0-8BA1-6680CC9A778C}"/>
              </a:ext>
            </a:extLst>
          </p:cNvPr>
          <p:cNvSpPr/>
          <p:nvPr/>
        </p:nvSpPr>
        <p:spPr>
          <a:xfrm>
            <a:off x="4407918" y="2124583"/>
            <a:ext cx="162962" cy="59676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F6B3A99-5CC8-4480-BDE3-73A3C7404858}"/>
              </a:ext>
            </a:extLst>
          </p:cNvPr>
          <p:cNvCxnSpPr>
            <a:cxnSpLocks/>
          </p:cNvCxnSpPr>
          <p:nvPr/>
        </p:nvCxnSpPr>
        <p:spPr>
          <a:xfrm>
            <a:off x="4492708" y="2136836"/>
            <a:ext cx="3262298" cy="4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EA3A-C8B8-4A85-B2F1-A4B555F941ED}"/>
              </a:ext>
            </a:extLst>
          </p:cNvPr>
          <p:cNvSpPr txBox="1"/>
          <p:nvPr/>
        </p:nvSpPr>
        <p:spPr>
          <a:xfrm>
            <a:off x="4487931" y="1816882"/>
            <a:ext cx="3164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버킷리스트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추가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제목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내용 저장 요청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3DEADE-60C5-44F4-BC87-E301D7BB8DBA}"/>
              </a:ext>
            </a:extLst>
          </p:cNvPr>
          <p:cNvSpPr txBox="1"/>
          <p:nvPr/>
        </p:nvSpPr>
        <p:spPr>
          <a:xfrm>
            <a:off x="4691917" y="2383400"/>
            <a:ext cx="20632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중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리스트에 추가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CE90B8-9FC2-4863-AE4F-888E9DCA4338}"/>
              </a:ext>
            </a:extLst>
          </p:cNvPr>
          <p:cNvSpPr txBox="1"/>
          <p:nvPr/>
        </p:nvSpPr>
        <p:spPr>
          <a:xfrm>
            <a:off x="9605115" y="2368120"/>
            <a:ext cx="18253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중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리스트 추가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800CC70-C21D-4CB9-A439-E6690C4AB4F9}"/>
              </a:ext>
            </a:extLst>
          </p:cNvPr>
          <p:cNvCxnSpPr>
            <a:cxnSpLocks/>
          </p:cNvCxnSpPr>
          <p:nvPr/>
        </p:nvCxnSpPr>
        <p:spPr>
          <a:xfrm flipH="1">
            <a:off x="4607898" y="2691286"/>
            <a:ext cx="33390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07360C-0604-4EBA-B9B9-57F7D2E0EB5D}"/>
              </a:ext>
            </a:extLst>
          </p:cNvPr>
          <p:cNvSpPr/>
          <p:nvPr/>
        </p:nvSpPr>
        <p:spPr>
          <a:xfrm>
            <a:off x="4415036" y="3774481"/>
            <a:ext cx="163570" cy="177437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8A7327-493D-4B8A-BAC9-4DB607CC789E}"/>
              </a:ext>
            </a:extLst>
          </p:cNvPr>
          <p:cNvCxnSpPr>
            <a:cxnSpLocks/>
          </p:cNvCxnSpPr>
          <p:nvPr/>
        </p:nvCxnSpPr>
        <p:spPr>
          <a:xfrm>
            <a:off x="8000435" y="3770216"/>
            <a:ext cx="3522706" cy="19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7123803-7A76-445A-9C8C-5E875E3A08A9}"/>
              </a:ext>
            </a:extLst>
          </p:cNvPr>
          <p:cNvSpPr txBox="1"/>
          <p:nvPr/>
        </p:nvSpPr>
        <p:spPr>
          <a:xfrm>
            <a:off x="10535549" y="3447051"/>
            <a:ext cx="1020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삭제 요청 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0EE1EBB-BE8F-4104-9AED-0D2A5A6A60F4}"/>
              </a:ext>
            </a:extLst>
          </p:cNvPr>
          <p:cNvCxnSpPr>
            <a:cxnSpLocks/>
          </p:cNvCxnSpPr>
          <p:nvPr/>
        </p:nvCxnSpPr>
        <p:spPr>
          <a:xfrm flipV="1">
            <a:off x="4402052" y="3790041"/>
            <a:ext cx="331584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7764D94-7A2F-4E1F-B5D3-0AFB9CC59868}"/>
              </a:ext>
            </a:extLst>
          </p:cNvPr>
          <p:cNvSpPr txBox="1"/>
          <p:nvPr/>
        </p:nvSpPr>
        <p:spPr>
          <a:xfrm>
            <a:off x="5251908" y="3447051"/>
            <a:ext cx="2488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삭제 버튼 누를 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삭제 요청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D77CDB6-CF0E-4041-844A-47B3D2A9F1D4}"/>
              </a:ext>
            </a:extLst>
          </p:cNvPr>
          <p:cNvCxnSpPr>
            <a:cxnSpLocks/>
          </p:cNvCxnSpPr>
          <p:nvPr/>
        </p:nvCxnSpPr>
        <p:spPr>
          <a:xfrm flipH="1" flipV="1">
            <a:off x="4610784" y="4289297"/>
            <a:ext cx="331356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16A9EA-B744-4184-AC79-2FE717908A85}"/>
              </a:ext>
            </a:extLst>
          </p:cNvPr>
          <p:cNvSpPr txBox="1"/>
          <p:nvPr/>
        </p:nvSpPr>
        <p:spPr>
          <a:xfrm>
            <a:off x="4738946" y="3983239"/>
            <a:ext cx="1718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삭제된 리스트 출력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FE567A-305F-4E3E-BA49-3BF632B4027F}"/>
              </a:ext>
            </a:extLst>
          </p:cNvPr>
          <p:cNvSpPr/>
          <p:nvPr/>
        </p:nvSpPr>
        <p:spPr>
          <a:xfrm>
            <a:off x="7755006" y="3757083"/>
            <a:ext cx="189736" cy="54442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0299D53-5CE1-4D2B-8658-CE1761DE30B4}"/>
              </a:ext>
            </a:extLst>
          </p:cNvPr>
          <p:cNvCxnSpPr>
            <a:cxnSpLocks/>
          </p:cNvCxnSpPr>
          <p:nvPr/>
        </p:nvCxnSpPr>
        <p:spPr>
          <a:xfrm>
            <a:off x="4515162" y="4970652"/>
            <a:ext cx="32027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22BD574-1C84-4A53-8700-4B1F3CF7C7FE}"/>
              </a:ext>
            </a:extLst>
          </p:cNvPr>
          <p:cNvSpPr txBox="1"/>
          <p:nvPr/>
        </p:nvSpPr>
        <p:spPr>
          <a:xfrm>
            <a:off x="4570880" y="4618047"/>
            <a:ext cx="3374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완료 버튼 누를 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버킷리스트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완료 요청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63DD4DE-E4F3-42FC-ACED-154C45C5AAAB}"/>
              </a:ext>
            </a:extLst>
          </p:cNvPr>
          <p:cNvCxnSpPr>
            <a:cxnSpLocks/>
          </p:cNvCxnSpPr>
          <p:nvPr/>
        </p:nvCxnSpPr>
        <p:spPr>
          <a:xfrm flipH="1" flipV="1">
            <a:off x="4617565" y="5531049"/>
            <a:ext cx="3306603" cy="77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BBAAA8-2AC7-4033-B262-CCCCDACFD8CC}"/>
              </a:ext>
            </a:extLst>
          </p:cNvPr>
          <p:cNvSpPr txBox="1"/>
          <p:nvPr/>
        </p:nvSpPr>
        <p:spPr>
          <a:xfrm>
            <a:off x="4691700" y="4994860"/>
            <a:ext cx="2028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완료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리스트 추가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중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리스트에 삭제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8F7F21-4106-49E0-BFDB-51D8CF3A55BC}"/>
              </a:ext>
            </a:extLst>
          </p:cNvPr>
          <p:cNvSpPr/>
          <p:nvPr/>
        </p:nvSpPr>
        <p:spPr>
          <a:xfrm>
            <a:off x="7749664" y="4944039"/>
            <a:ext cx="195078" cy="61047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BB6AA2-5BEE-4975-B220-C4FB63A52DA9}"/>
              </a:ext>
            </a:extLst>
          </p:cNvPr>
          <p:cNvCxnSpPr>
            <a:cxnSpLocks/>
          </p:cNvCxnSpPr>
          <p:nvPr/>
        </p:nvCxnSpPr>
        <p:spPr>
          <a:xfrm>
            <a:off x="7989325" y="4961816"/>
            <a:ext cx="35338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7DCD5B-3601-41E3-9C90-FBB05C7B5F37}"/>
              </a:ext>
            </a:extLst>
          </p:cNvPr>
          <p:cNvSpPr txBox="1"/>
          <p:nvPr/>
        </p:nvSpPr>
        <p:spPr>
          <a:xfrm>
            <a:off x="9288744" y="4416654"/>
            <a:ext cx="219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완료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리스트 추가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중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리스트 삭제 요청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00CCC69-0525-4BB5-A380-F818678AD1B0}"/>
              </a:ext>
            </a:extLst>
          </p:cNvPr>
          <p:cNvCxnSpPr>
            <a:cxnSpLocks/>
          </p:cNvCxnSpPr>
          <p:nvPr/>
        </p:nvCxnSpPr>
        <p:spPr>
          <a:xfrm>
            <a:off x="7989325" y="2691286"/>
            <a:ext cx="3533816" cy="11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E83D6EC-996D-409A-A285-261850ADD8A2}"/>
              </a:ext>
            </a:extLst>
          </p:cNvPr>
          <p:cNvSpPr/>
          <p:nvPr/>
        </p:nvSpPr>
        <p:spPr>
          <a:xfrm>
            <a:off x="4198894" y="2129683"/>
            <a:ext cx="152670" cy="5906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0D6AD3-7243-4FC0-9A56-75896103EC69}"/>
              </a:ext>
            </a:extLst>
          </p:cNvPr>
          <p:cNvSpPr txBox="1"/>
          <p:nvPr/>
        </p:nvSpPr>
        <p:spPr>
          <a:xfrm>
            <a:off x="770633" y="1832299"/>
            <a:ext cx="366352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끄적이기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추가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날짜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질문 저장 요청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E06780-3C6C-4D68-8D6E-5509354650F6}"/>
              </a:ext>
            </a:extLst>
          </p:cNvPr>
          <p:cNvSpPr/>
          <p:nvPr/>
        </p:nvSpPr>
        <p:spPr>
          <a:xfrm>
            <a:off x="791024" y="2124584"/>
            <a:ext cx="147801" cy="10992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F05060E-2FA9-4C8C-9B0E-6B65B880D3C1}"/>
              </a:ext>
            </a:extLst>
          </p:cNvPr>
          <p:cNvCxnSpPr>
            <a:cxnSpLocks/>
          </p:cNvCxnSpPr>
          <p:nvPr/>
        </p:nvCxnSpPr>
        <p:spPr>
          <a:xfrm>
            <a:off x="864924" y="3206728"/>
            <a:ext cx="10658217" cy="652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E015C04-03E0-4C84-8599-78B8051AC7FC}"/>
              </a:ext>
            </a:extLst>
          </p:cNvPr>
          <p:cNvSpPr txBox="1"/>
          <p:nvPr/>
        </p:nvSpPr>
        <p:spPr>
          <a:xfrm>
            <a:off x="9658480" y="2902977"/>
            <a:ext cx="180946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끄적이기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리스트 추가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1C504D2-04F8-49F1-9F51-322CDB26360F}"/>
              </a:ext>
            </a:extLst>
          </p:cNvPr>
          <p:cNvCxnSpPr>
            <a:cxnSpLocks/>
          </p:cNvCxnSpPr>
          <p:nvPr/>
        </p:nvCxnSpPr>
        <p:spPr>
          <a:xfrm flipH="1">
            <a:off x="988848" y="2138675"/>
            <a:ext cx="3208781" cy="167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CDBCF0B-7CCB-4EB7-8B77-161572BFEEF0}"/>
              </a:ext>
            </a:extLst>
          </p:cNvPr>
          <p:cNvCxnSpPr>
            <a:cxnSpLocks/>
          </p:cNvCxnSpPr>
          <p:nvPr/>
        </p:nvCxnSpPr>
        <p:spPr>
          <a:xfrm flipV="1">
            <a:off x="926107" y="2699258"/>
            <a:ext cx="3225325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0D37447-3791-49FC-B9D1-7F7B401C2338}"/>
              </a:ext>
            </a:extLst>
          </p:cNvPr>
          <p:cNvSpPr txBox="1"/>
          <p:nvPr/>
        </p:nvSpPr>
        <p:spPr>
          <a:xfrm>
            <a:off x="1892860" y="2381695"/>
            <a:ext cx="21816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해당 월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月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리스트에 추가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F10A98-1987-4C0B-9CFD-498C429530FF}"/>
              </a:ext>
            </a:extLst>
          </p:cNvPr>
          <p:cNvSpPr/>
          <p:nvPr/>
        </p:nvSpPr>
        <p:spPr>
          <a:xfrm>
            <a:off x="4407918" y="5955568"/>
            <a:ext cx="162962" cy="6192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A13FC48-C8B7-43B0-90B3-647D6684908C}"/>
              </a:ext>
            </a:extLst>
          </p:cNvPr>
          <p:cNvCxnSpPr>
            <a:cxnSpLocks/>
          </p:cNvCxnSpPr>
          <p:nvPr/>
        </p:nvCxnSpPr>
        <p:spPr>
          <a:xfrm>
            <a:off x="4570880" y="5967149"/>
            <a:ext cx="6952261" cy="877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2520B7-1338-4DA2-A235-C371439116FE}"/>
              </a:ext>
            </a:extLst>
          </p:cNvPr>
          <p:cNvSpPr txBox="1"/>
          <p:nvPr/>
        </p:nvSpPr>
        <p:spPr>
          <a:xfrm>
            <a:off x="9063714" y="5415026"/>
            <a:ext cx="2366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저장된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버킷리스트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끄적이기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/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리스트 출력 요청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ADE95F5-97A6-460F-B7F4-1B89F1A67E2E}"/>
              </a:ext>
            </a:extLst>
          </p:cNvPr>
          <p:cNvCxnSpPr>
            <a:cxnSpLocks/>
          </p:cNvCxnSpPr>
          <p:nvPr/>
        </p:nvCxnSpPr>
        <p:spPr>
          <a:xfrm flipH="1">
            <a:off x="4607898" y="6544163"/>
            <a:ext cx="693003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D2F4935-AB13-476F-80A4-80354C1177BB}"/>
              </a:ext>
            </a:extLst>
          </p:cNvPr>
          <p:cNvSpPr txBox="1"/>
          <p:nvPr/>
        </p:nvSpPr>
        <p:spPr>
          <a:xfrm>
            <a:off x="4685941" y="6228733"/>
            <a:ext cx="1205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요청 값 반환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0B7F931-863E-4D6E-895F-90122CD7C30C}"/>
              </a:ext>
            </a:extLst>
          </p:cNvPr>
          <p:cNvSpPr/>
          <p:nvPr/>
        </p:nvSpPr>
        <p:spPr>
          <a:xfrm>
            <a:off x="7783514" y="2102493"/>
            <a:ext cx="162962" cy="59676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85F090A-067E-446A-9A6E-BE16B28C9AD6}"/>
              </a:ext>
            </a:extLst>
          </p:cNvPr>
          <p:cNvSpPr/>
          <p:nvPr/>
        </p:nvSpPr>
        <p:spPr>
          <a:xfrm>
            <a:off x="9285216" y="586253"/>
            <a:ext cx="2465159" cy="4668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E1A90BF-850B-4346-913E-7E73892EF47A}"/>
              </a:ext>
            </a:extLst>
          </p:cNvPr>
          <p:cNvSpPr txBox="1"/>
          <p:nvPr/>
        </p:nvSpPr>
        <p:spPr>
          <a:xfrm>
            <a:off x="9379111" y="652474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-23&gt; DB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80AFD95-FAAB-4811-B250-78BB3EF24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410B11F-4571-4D57-94E7-D00627EF9320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24</a:t>
            </a:r>
            <a:endParaRPr lang="ko-KR" altLang="en-US" sz="3200" dirty="0"/>
          </a:p>
        </p:txBody>
      </p:sp>
      <p:sp>
        <p:nvSpPr>
          <p:cNvPr id="68" name="제목 4">
            <a:extLst>
              <a:ext uri="{FF2B5EF4-FFF2-40B4-BE49-F238E27FC236}">
                <a16:creationId xmlns:a16="http://schemas.microsoft.com/office/drawing/2014/main" id="{B2DAD4B4-8D1D-4923-A9D6-1F92E083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2759598" cy="430306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726CA-60C1-470D-AB4D-3630F416A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96" y="3333047"/>
            <a:ext cx="1889002" cy="335822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B13010E-A5D7-410B-A41D-05B41B76897C}"/>
              </a:ext>
            </a:extLst>
          </p:cNvPr>
          <p:cNvSpPr/>
          <p:nvPr/>
        </p:nvSpPr>
        <p:spPr>
          <a:xfrm>
            <a:off x="2619833" y="4174427"/>
            <a:ext cx="698611" cy="711566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4BABBBB-A8D7-4688-B769-070CD72A3EA1}"/>
              </a:ext>
            </a:extLst>
          </p:cNvPr>
          <p:cNvSpPr/>
          <p:nvPr/>
        </p:nvSpPr>
        <p:spPr>
          <a:xfrm>
            <a:off x="1674204" y="4119839"/>
            <a:ext cx="698611" cy="711566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4D186B6-23EC-4D60-9803-83C75BC18749}"/>
              </a:ext>
            </a:extLst>
          </p:cNvPr>
          <p:cNvSpPr/>
          <p:nvPr/>
        </p:nvSpPr>
        <p:spPr>
          <a:xfrm>
            <a:off x="1668046" y="5611366"/>
            <a:ext cx="698611" cy="711566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241CB8-AA28-4F51-85F0-9EBE92F0E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05" y="3317774"/>
            <a:ext cx="1897593" cy="33734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23AEE2-EC95-4426-8200-690645D06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38" y="3361712"/>
            <a:ext cx="1871500" cy="3327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62C71D-805F-4C84-A66B-C5DC8F8AF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96" y="3275013"/>
            <a:ext cx="1941968" cy="34523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B191B9-38AF-4F8F-8519-08FA8B1BA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949" y="3273094"/>
            <a:ext cx="1943048" cy="34543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B774F4-BAD1-4BD7-9F6F-9F4000569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21" y="3296309"/>
            <a:ext cx="1918043" cy="340985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1A9CF97-E666-480F-A951-DA641043FC8E}"/>
              </a:ext>
            </a:extLst>
          </p:cNvPr>
          <p:cNvSpPr/>
          <p:nvPr/>
        </p:nvSpPr>
        <p:spPr>
          <a:xfrm>
            <a:off x="2860043" y="3288725"/>
            <a:ext cx="651308" cy="583313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681CE3C-F604-47B0-8094-1444CDAEC148}"/>
              </a:ext>
            </a:extLst>
          </p:cNvPr>
          <p:cNvSpPr/>
          <p:nvPr/>
        </p:nvSpPr>
        <p:spPr>
          <a:xfrm>
            <a:off x="1743429" y="6354052"/>
            <a:ext cx="1538903" cy="4448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F4C872-4A30-4C22-B604-83BB786A68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19" y="3270914"/>
            <a:ext cx="1908338" cy="33926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ED078A-7765-4A97-8440-DB32B7E90C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94" y="3275088"/>
            <a:ext cx="1913995" cy="340265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AB7DEC5-365E-4B1A-A852-0593EACC63DC}"/>
              </a:ext>
            </a:extLst>
          </p:cNvPr>
          <p:cNvSpPr txBox="1"/>
          <p:nvPr/>
        </p:nvSpPr>
        <p:spPr>
          <a:xfrm>
            <a:off x="10620034" y="1025689"/>
            <a:ext cx="1741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전자앨범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D64776-595A-403F-AF8D-690192BFC8B7}"/>
              </a:ext>
            </a:extLst>
          </p:cNvPr>
          <p:cNvSpPr/>
          <p:nvPr/>
        </p:nvSpPr>
        <p:spPr>
          <a:xfrm>
            <a:off x="4379410" y="1825508"/>
            <a:ext cx="7196660" cy="991002"/>
          </a:xfrm>
          <a:prstGeom prst="rect">
            <a:avLst/>
          </a:prstGeom>
          <a:solidFill>
            <a:schemeClr val="bg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95039E7-16C3-4B6A-B233-2E148D80B846}"/>
              </a:ext>
            </a:extLst>
          </p:cNvPr>
          <p:cNvSpPr/>
          <p:nvPr/>
        </p:nvSpPr>
        <p:spPr>
          <a:xfrm>
            <a:off x="4390913" y="3408693"/>
            <a:ext cx="7196660" cy="3280129"/>
          </a:xfrm>
          <a:prstGeom prst="rect">
            <a:avLst/>
          </a:prstGeom>
          <a:solidFill>
            <a:schemeClr val="bg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65B42A-78E5-4A43-AE6D-440A0F7B0E35}"/>
              </a:ext>
            </a:extLst>
          </p:cNvPr>
          <p:cNvSpPr/>
          <p:nvPr/>
        </p:nvSpPr>
        <p:spPr>
          <a:xfrm>
            <a:off x="752496" y="1855117"/>
            <a:ext cx="3625274" cy="1397480"/>
          </a:xfrm>
          <a:prstGeom prst="rect">
            <a:avLst/>
          </a:prstGeom>
          <a:solidFill>
            <a:schemeClr val="bg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3A4ABBC-F0CC-4C1C-99EE-5B6B0A32D976}"/>
              </a:ext>
            </a:extLst>
          </p:cNvPr>
          <p:cNvSpPr/>
          <p:nvPr/>
        </p:nvSpPr>
        <p:spPr>
          <a:xfrm>
            <a:off x="4381312" y="5597265"/>
            <a:ext cx="7194757" cy="1099286"/>
          </a:xfrm>
          <a:prstGeom prst="rect">
            <a:avLst/>
          </a:prstGeom>
          <a:solidFill>
            <a:schemeClr val="bg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3161B1E-D142-40E9-9494-4E6EE5D41B75}"/>
              </a:ext>
            </a:extLst>
          </p:cNvPr>
          <p:cNvSpPr/>
          <p:nvPr/>
        </p:nvSpPr>
        <p:spPr>
          <a:xfrm>
            <a:off x="7933769" y="5282668"/>
            <a:ext cx="3642300" cy="327486"/>
          </a:xfrm>
          <a:prstGeom prst="rect">
            <a:avLst/>
          </a:prstGeom>
          <a:solidFill>
            <a:schemeClr val="bg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0D264CC-6476-4DC8-A99F-98ED74273A66}"/>
              </a:ext>
            </a:extLst>
          </p:cNvPr>
          <p:cNvSpPr/>
          <p:nvPr/>
        </p:nvSpPr>
        <p:spPr>
          <a:xfrm>
            <a:off x="4351565" y="2824277"/>
            <a:ext cx="7203342" cy="509940"/>
          </a:xfrm>
          <a:prstGeom prst="rect">
            <a:avLst/>
          </a:prstGeom>
          <a:solidFill>
            <a:schemeClr val="bg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78C9E24-F9B9-47AB-B0EF-BD5B128CAB0C}"/>
              </a:ext>
            </a:extLst>
          </p:cNvPr>
          <p:cNvSpPr/>
          <p:nvPr/>
        </p:nvSpPr>
        <p:spPr>
          <a:xfrm>
            <a:off x="761838" y="1855117"/>
            <a:ext cx="3625274" cy="1397480"/>
          </a:xfrm>
          <a:prstGeom prst="rect">
            <a:avLst/>
          </a:prstGeom>
          <a:solidFill>
            <a:schemeClr val="bg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08E278D-1609-4CF6-A8CA-23DC16CE8822}"/>
              </a:ext>
            </a:extLst>
          </p:cNvPr>
          <p:cNvSpPr/>
          <p:nvPr/>
        </p:nvSpPr>
        <p:spPr>
          <a:xfrm>
            <a:off x="4390092" y="1865153"/>
            <a:ext cx="7203342" cy="3206622"/>
          </a:xfrm>
          <a:prstGeom prst="rect">
            <a:avLst/>
          </a:prstGeom>
          <a:solidFill>
            <a:schemeClr val="bg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07EA52-BC6C-453D-A165-6A88A13F4512}"/>
              </a:ext>
            </a:extLst>
          </p:cNvPr>
          <p:cNvSpPr/>
          <p:nvPr/>
        </p:nvSpPr>
        <p:spPr>
          <a:xfrm>
            <a:off x="4391309" y="5068431"/>
            <a:ext cx="3598016" cy="524332"/>
          </a:xfrm>
          <a:prstGeom prst="rect">
            <a:avLst/>
          </a:prstGeom>
          <a:solidFill>
            <a:schemeClr val="bg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1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9" grpId="0" animBg="1"/>
      <p:bldP spid="69" grpId="1" animBg="1"/>
      <p:bldP spid="70" grpId="0" animBg="1"/>
      <p:bldP spid="70" grpId="1" animBg="1"/>
      <p:bldP spid="17" grpId="0" animBg="1"/>
      <p:bldP spid="17" grpId="1" animBg="1"/>
      <p:bldP spid="18" grpId="0" animBg="1"/>
      <p:bldP spid="18" grpId="1" animBg="1"/>
      <p:bldP spid="2" grpId="0" animBg="1"/>
      <p:bldP spid="2" grpId="1" animBg="1"/>
      <p:bldP spid="71" grpId="0" animBg="1"/>
      <p:bldP spid="71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3" grpId="0" animBg="1"/>
      <p:bldP spid="83" grpId="1" animBg="1"/>
      <p:bldP spid="85" grpId="0" animBg="1"/>
      <p:bldP spid="8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5B284C9-9195-43A2-897D-CB443D9CBDEB}"/>
              </a:ext>
            </a:extLst>
          </p:cNvPr>
          <p:cNvSpPr/>
          <p:nvPr/>
        </p:nvSpPr>
        <p:spPr>
          <a:xfrm>
            <a:off x="4235267" y="162046"/>
            <a:ext cx="4495773" cy="6526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시연 영상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670276" y="3005196"/>
            <a:ext cx="2997670" cy="847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영상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논문시연영상">
            <a:hlinkClick r:id="" action="ppaction://media"/>
            <a:extLst>
              <a:ext uri="{FF2B5EF4-FFF2-40B4-BE49-F238E27FC236}">
                <a16:creationId xmlns:a16="http://schemas.microsoft.com/office/drawing/2014/main" id="{973306F6-EA6D-4EC9-BAC0-797FC32823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1997" y="268525"/>
            <a:ext cx="3560751" cy="6320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05F66F-1DD2-4930-9A03-1C5330D0B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A20E3D-BF18-4B69-A9E1-62A75FF56ECF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25</a:t>
            </a:r>
            <a:endParaRPr lang="ko-KR" altLang="en-US" sz="3200" dirty="0"/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6F32A70C-A7B5-4C4C-9C4C-FBACE8E4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2759598" cy="430306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5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전문가 인터뷰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7DF74-4FB6-42D9-87D2-67232F73B3DC}"/>
              </a:ext>
            </a:extLst>
          </p:cNvPr>
          <p:cNvSpPr/>
          <p:nvPr/>
        </p:nvSpPr>
        <p:spPr>
          <a:xfrm>
            <a:off x="182884" y="1702998"/>
            <a:ext cx="5118321" cy="11327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D79D87-3532-41D4-9DAD-0AE4782CFE4F}"/>
              </a:ext>
            </a:extLst>
          </p:cNvPr>
          <p:cNvSpPr/>
          <p:nvPr/>
        </p:nvSpPr>
        <p:spPr>
          <a:xfrm>
            <a:off x="185195" y="1420057"/>
            <a:ext cx="5112339" cy="4844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Q.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 경증치매 환자에게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유용한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29E61-0C8F-4940-8AB3-FFF961AF6A8B}"/>
              </a:ext>
            </a:extLst>
          </p:cNvPr>
          <p:cNvSpPr txBox="1"/>
          <p:nvPr/>
        </p:nvSpPr>
        <p:spPr>
          <a:xfrm>
            <a:off x="193008" y="1955390"/>
            <a:ext cx="5902992" cy="734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 </a:t>
            </a:r>
            <a:r>
              <a:rPr lang="ko-KR" altLang="en-US" sz="16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버킷리스트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작성하기     ② 일상 정보 메모장</a:t>
            </a:r>
            <a:r>
              <a:rPr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일기</a:t>
            </a:r>
            <a:r>
              <a:rPr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③ 일정 알람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                        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④ 동영상 일기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A90132D-1722-4BB5-B550-18202D175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FE55FB-77AB-4EC9-B118-F41452D0D76F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26</a:t>
            </a:r>
            <a:endParaRPr lang="ko-KR" altLang="en-US" sz="3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54D468-6B4B-4CE1-8663-D7390364AD41}"/>
              </a:ext>
            </a:extLst>
          </p:cNvPr>
          <p:cNvSpPr/>
          <p:nvPr/>
        </p:nvSpPr>
        <p:spPr>
          <a:xfrm>
            <a:off x="7298527" y="2966332"/>
            <a:ext cx="4696795" cy="3813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87CC8B-E2BB-4474-AF2C-0B04C62A6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12" y="3774622"/>
            <a:ext cx="2244951" cy="21284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0C9BFD-0595-4901-B1E3-D45613E1017E}"/>
              </a:ext>
            </a:extLst>
          </p:cNvPr>
          <p:cNvSpPr txBox="1"/>
          <p:nvPr/>
        </p:nvSpPr>
        <p:spPr>
          <a:xfrm>
            <a:off x="7298526" y="3047311"/>
            <a:ext cx="328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-24, 25&gt;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전문가 인터뷰 설문지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63F583-8717-44F1-9F68-06D26BE09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805" y="4736549"/>
            <a:ext cx="2425233" cy="197731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281AAB-FFBF-47B9-BFDC-0665E6F6B82D}"/>
              </a:ext>
            </a:extLst>
          </p:cNvPr>
          <p:cNvSpPr/>
          <p:nvPr/>
        </p:nvSpPr>
        <p:spPr>
          <a:xfrm>
            <a:off x="5474944" y="1702998"/>
            <a:ext cx="5899321" cy="11327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04BAF4-FA93-498E-93B4-ED7D3A9993C1}"/>
              </a:ext>
            </a:extLst>
          </p:cNvPr>
          <p:cNvSpPr/>
          <p:nvPr/>
        </p:nvSpPr>
        <p:spPr>
          <a:xfrm>
            <a:off x="5471273" y="1439024"/>
            <a:ext cx="5902992" cy="4844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Q.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 경증치매 환자의 스마트폰 활용에 고려할 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80FA4-6D8F-45D6-BBDC-496D1F0800D6}"/>
              </a:ext>
            </a:extLst>
          </p:cNvPr>
          <p:cNvSpPr txBox="1"/>
          <p:nvPr/>
        </p:nvSpPr>
        <p:spPr>
          <a:xfrm>
            <a:off x="5474944" y="1935803"/>
            <a:ext cx="5899321" cy="734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 크고 가독성 높은 글씨</a:t>
            </a:r>
            <a:r>
              <a:rPr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       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 직관적인 </a:t>
            </a:r>
            <a:r>
              <a:rPr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③ 외국어 사용 자제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                         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④ 예민하지 않은 </a:t>
            </a:r>
            <a:r>
              <a:rPr lang="ko-KR" altLang="en-US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터치감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15196F-E6E8-4BF2-8B7C-80D564791B37}"/>
              </a:ext>
            </a:extLst>
          </p:cNvPr>
          <p:cNvSpPr/>
          <p:nvPr/>
        </p:nvSpPr>
        <p:spPr>
          <a:xfrm>
            <a:off x="196678" y="3235648"/>
            <a:ext cx="7035278" cy="15752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893637-0D02-43EF-90C3-F474EB6413BB}"/>
              </a:ext>
            </a:extLst>
          </p:cNvPr>
          <p:cNvSpPr/>
          <p:nvPr/>
        </p:nvSpPr>
        <p:spPr>
          <a:xfrm>
            <a:off x="193008" y="2966333"/>
            <a:ext cx="7038949" cy="470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Q.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 경증치매 환자의 일기 작성이 큰 도움이 될까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0DBA18-8F9A-4161-9EA5-F1F6E0651564}"/>
              </a:ext>
            </a:extLst>
          </p:cNvPr>
          <p:cNvSpPr txBox="1"/>
          <p:nvPr/>
        </p:nvSpPr>
        <p:spPr>
          <a:xfrm>
            <a:off x="206803" y="3513962"/>
            <a:ext cx="7038949" cy="11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치매 환자가 하루를 보낸 내용을 기록하는 것은 인지기능 중 </a:t>
            </a:r>
            <a:r>
              <a:rPr lang="ko-KR" altLang="en-US" sz="1600" dirty="0" err="1">
                <a:latin typeface="돋움" panose="020B0600000101010101" pitchFamily="50" charset="-127"/>
                <a:ea typeface="돋움" panose="020B0600000101010101" pitchFamily="50" charset="-127"/>
              </a:rPr>
              <a:t>지남력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증진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혹은 유지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에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큰 도움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이 될 것 같다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만약 훗날에 일기를 볼 자신에게 긍정적인 지지를 하는 말을 남기는 작업은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정서적으로도 도움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이 될 것 같다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27F19D-EDC2-4E2D-861C-1088408E8420}"/>
              </a:ext>
            </a:extLst>
          </p:cNvPr>
          <p:cNvSpPr/>
          <p:nvPr/>
        </p:nvSpPr>
        <p:spPr>
          <a:xfrm>
            <a:off x="196678" y="5204468"/>
            <a:ext cx="7035279" cy="15752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1E0608-2543-41F4-A999-C7ADAE84E14F}"/>
              </a:ext>
            </a:extLst>
          </p:cNvPr>
          <p:cNvSpPr/>
          <p:nvPr/>
        </p:nvSpPr>
        <p:spPr>
          <a:xfrm>
            <a:off x="193008" y="4935153"/>
            <a:ext cx="7038949" cy="470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Q.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 경증치매 환자의 </a:t>
            </a:r>
            <a:r>
              <a:rPr lang="ko-KR" altLang="en-US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버킷리스트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작성⦁달성이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큰 도움이 될까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3F2876-C2B0-4BB4-A16A-BCC6F123505C}"/>
              </a:ext>
            </a:extLst>
          </p:cNvPr>
          <p:cNvSpPr txBox="1"/>
          <p:nvPr/>
        </p:nvSpPr>
        <p:spPr>
          <a:xfrm>
            <a:off x="223428" y="5582532"/>
            <a:ext cx="7025153" cy="77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꼭 해보고 싶은 것을 목록화 해 하나씩 이루어 낼 때는 성취감이 들고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환자의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자아존중감 향상에는 큰 도움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을 줄 수 있을 것이라고 생각됩니다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제목 4">
            <a:extLst>
              <a:ext uri="{FF2B5EF4-FFF2-40B4-BE49-F238E27FC236}">
                <a16:creationId xmlns:a16="http://schemas.microsoft.com/office/drawing/2014/main" id="{35F9EE91-4011-4C9F-BEE7-0A96FDE2356C}"/>
              </a:ext>
            </a:extLst>
          </p:cNvPr>
          <p:cNvSpPr txBox="1">
            <a:spLocks/>
          </p:cNvSpPr>
          <p:nvPr/>
        </p:nvSpPr>
        <p:spPr>
          <a:xfrm>
            <a:off x="76199" y="53510"/>
            <a:ext cx="2759598" cy="430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Ⅲ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설계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제목 4">
            <a:extLst>
              <a:ext uri="{FF2B5EF4-FFF2-40B4-BE49-F238E27FC236}">
                <a16:creationId xmlns:a16="http://schemas.microsoft.com/office/drawing/2014/main" id="{C98FA280-E79F-456E-AF92-93B0CAF31B1E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전문가 인터뷰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0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85250-0292-4F74-AE6A-E02D6596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3" y="2678628"/>
            <a:ext cx="5639992" cy="118217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sz="6600" b="1" dirty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Ⅳ</a:t>
            </a:r>
            <a:r>
              <a:rPr lang="en-US" altLang="ko-KR" sz="6600" dirty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6600" dirty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  <a:endParaRPr lang="en-US" altLang="ko-KR" sz="6600" dirty="0">
              <a:solidFill>
                <a:schemeClr val="accent5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5C128-C8AF-462E-905A-00DD05A5355D}"/>
              </a:ext>
            </a:extLst>
          </p:cNvPr>
          <p:cNvSpPr txBox="1"/>
          <p:nvPr/>
        </p:nvSpPr>
        <p:spPr>
          <a:xfrm>
            <a:off x="6096000" y="2730347"/>
            <a:ext cx="3958814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결론 및 제언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DFADB2-3388-4BF0-A49C-F0A8C1670B1E}"/>
              </a:ext>
            </a:extLst>
          </p:cNvPr>
          <p:cNvCxnSpPr/>
          <p:nvPr/>
        </p:nvCxnSpPr>
        <p:spPr>
          <a:xfrm>
            <a:off x="5873675" y="1136275"/>
            <a:ext cx="0" cy="3829723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700436D-0CD1-4CAA-8C56-F8501A6B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AD7AB-C894-40CF-91F4-E6AEE974FCD0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27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1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671578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 및 제언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05952-DC89-4667-9A4F-F06F51CC01A4}"/>
              </a:ext>
            </a:extLst>
          </p:cNvPr>
          <p:cNvSpPr/>
          <p:nvPr/>
        </p:nvSpPr>
        <p:spPr>
          <a:xfrm>
            <a:off x="356857" y="1645569"/>
            <a:ext cx="11512414" cy="10667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59B1D6-2008-47C2-A70D-6EA7A642E417}"/>
              </a:ext>
            </a:extLst>
          </p:cNvPr>
          <p:cNvSpPr/>
          <p:nvPr/>
        </p:nvSpPr>
        <p:spPr>
          <a:xfrm>
            <a:off x="630979" y="1444103"/>
            <a:ext cx="4136883" cy="4029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목적 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recap.</a:t>
            </a:r>
            <a:endParaRPr lang="ko-KR" altLang="en-US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45BA7-E9C3-46D7-8382-76F1BF26E3E9}"/>
              </a:ext>
            </a:extLst>
          </p:cNvPr>
          <p:cNvSpPr txBox="1"/>
          <p:nvPr/>
        </p:nvSpPr>
        <p:spPr>
          <a:xfrm>
            <a:off x="366982" y="1793786"/>
            <a:ext cx="11502289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▶본 연구의 목적은 기존에는 없던 경증 치매 노인 대상의 치매 진행 완화 및 우울감소를 위한 어플리케이션의 프로토타입 개발을 진행하는 것이다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3BD538-32D4-463C-A28E-4CA4A5E259E4}"/>
              </a:ext>
            </a:extLst>
          </p:cNvPr>
          <p:cNvSpPr/>
          <p:nvPr/>
        </p:nvSpPr>
        <p:spPr>
          <a:xfrm>
            <a:off x="356857" y="2989369"/>
            <a:ext cx="11512414" cy="10637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BA798-20DF-49C1-9418-F613659AF87F}"/>
              </a:ext>
            </a:extLst>
          </p:cNvPr>
          <p:cNvSpPr/>
          <p:nvPr/>
        </p:nvSpPr>
        <p:spPr>
          <a:xfrm>
            <a:off x="630979" y="2787904"/>
            <a:ext cx="4136883" cy="4029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F7EF76-7CD0-48B7-83BC-8A0F67C4DFDB}"/>
              </a:ext>
            </a:extLst>
          </p:cNvPr>
          <p:cNvSpPr txBox="1"/>
          <p:nvPr/>
        </p:nvSpPr>
        <p:spPr>
          <a:xfrm>
            <a:off x="366982" y="3137587"/>
            <a:ext cx="11502289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▶대상자들이 요구하는 기능을 갖추고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대상자의 특성을 고려하며 치매 가속의 원인이 되는 요소들을 해소하여 증상 진행을 완화할 수 있는 어플리케이션을 제안한다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25F927-4614-4188-AB6E-884E4F6281AF}"/>
              </a:ext>
            </a:extLst>
          </p:cNvPr>
          <p:cNvSpPr/>
          <p:nvPr/>
        </p:nvSpPr>
        <p:spPr>
          <a:xfrm>
            <a:off x="351602" y="4338743"/>
            <a:ext cx="11512414" cy="23514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E5AA8-9EA8-42A7-B18A-3767B1AA007D}"/>
              </a:ext>
            </a:extLst>
          </p:cNvPr>
          <p:cNvSpPr/>
          <p:nvPr/>
        </p:nvSpPr>
        <p:spPr>
          <a:xfrm>
            <a:off x="625724" y="4137281"/>
            <a:ext cx="4136883" cy="40292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한계점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4C6379-A9F4-4CF4-8FD0-119756EFF97C}"/>
              </a:ext>
            </a:extLst>
          </p:cNvPr>
          <p:cNvSpPr txBox="1"/>
          <p:nvPr/>
        </p:nvSpPr>
        <p:spPr>
          <a:xfrm>
            <a:off x="361727" y="4486964"/>
            <a:ext cx="11502289" cy="210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▶전문가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인터뷰의 표본이 적고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실제 경증치매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노인들이 사용해보지 않았다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는 한계점을 가지고있다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▶대상자가 스마트폰을 사용할 때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입력방식의 어려움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을 고민하지 못하였다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후속 연구에서는 기록방식에 버튼 답변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녹음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>
                <a:latin typeface="돋움" panose="020B0600000101010101" pitchFamily="50" charset="-127"/>
                <a:ea typeface="돋움" panose="020B0600000101010101" pitchFamily="50" charset="-127"/>
              </a:rPr>
              <a:t>영상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추가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▶프로토타입 단계의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투박한 디자인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으로 현재 단계에선 사용자들이 불편함을 느낄 수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 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후속 연구에서는 어르신들이 더 친숙하게 사용하실 수 있도록 디자인의 연구를 추가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9774145-3CD9-40E5-8655-2C9B3A47D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D4C3EA-1694-4C88-B4D1-4621A81EF2D3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28</a:t>
            </a:r>
            <a:endParaRPr lang="ko-KR" altLang="en-US" sz="3200" dirty="0"/>
          </a:p>
        </p:txBody>
      </p:sp>
      <p:sp>
        <p:nvSpPr>
          <p:cNvPr id="20" name="제목 4">
            <a:extLst>
              <a:ext uri="{FF2B5EF4-FFF2-40B4-BE49-F238E27FC236}">
                <a16:creationId xmlns:a16="http://schemas.microsoft.com/office/drawing/2014/main" id="{A8BDEF59-210F-4E07-8F62-DCF79FC0EBCC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802844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결론 및 제언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043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85250-0292-4F74-AE6A-E02D6596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039" y="2397242"/>
            <a:ext cx="4471922" cy="130778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sz="6600" b="1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6600" b="1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6600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DFADB2-3388-4BF0-A49C-F0A8C1670B1E}"/>
              </a:ext>
            </a:extLst>
          </p:cNvPr>
          <p:cNvCxnSpPr/>
          <p:nvPr/>
        </p:nvCxnSpPr>
        <p:spPr>
          <a:xfrm>
            <a:off x="2681585" y="1136275"/>
            <a:ext cx="0" cy="3829723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B598008-DF83-4C6F-BFB9-C69987EF7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0C84D-62A4-43F0-8AFA-FE8EB2948B5C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29</a:t>
            </a:r>
            <a:endParaRPr lang="ko-KR" altLang="en-US" sz="3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25D4BE0-F2E4-4C15-80F2-70465E377FBC}"/>
              </a:ext>
            </a:extLst>
          </p:cNvPr>
          <p:cNvCxnSpPr/>
          <p:nvPr/>
        </p:nvCxnSpPr>
        <p:spPr>
          <a:xfrm>
            <a:off x="9301287" y="1136273"/>
            <a:ext cx="0" cy="3829723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10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85250-0292-4F74-AE6A-E02D6596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302" y="2491944"/>
            <a:ext cx="3357282" cy="1118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66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Ⅰ. </a:t>
            </a:r>
            <a:r>
              <a:rPr lang="ko-KR" altLang="en-US" sz="66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서론</a:t>
            </a:r>
            <a:endParaRPr lang="en-US" altLang="ko-KR" sz="6600" dirty="0">
              <a:solidFill>
                <a:schemeClr val="accent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5C128-C8AF-462E-905A-00DD05A5355D}"/>
              </a:ext>
            </a:extLst>
          </p:cNvPr>
          <p:cNvSpPr txBox="1"/>
          <p:nvPr/>
        </p:nvSpPr>
        <p:spPr>
          <a:xfrm>
            <a:off x="6096000" y="2373884"/>
            <a:ext cx="3958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배경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accent2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필요성 및 목적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DFADB2-3388-4BF0-A49C-F0A8C1670B1E}"/>
              </a:ext>
            </a:extLst>
          </p:cNvPr>
          <p:cNvCxnSpPr/>
          <p:nvPr/>
        </p:nvCxnSpPr>
        <p:spPr>
          <a:xfrm>
            <a:off x="5873675" y="1136275"/>
            <a:ext cx="0" cy="382972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F3D2F46-F749-4417-842F-2DF6D2911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FF2E63-F05C-44C2-BF3B-31CA39173067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3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0169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BEEFED-9095-4E74-BF52-14F53132E724}"/>
              </a:ext>
            </a:extLst>
          </p:cNvPr>
          <p:cNvSpPr/>
          <p:nvPr/>
        </p:nvSpPr>
        <p:spPr>
          <a:xfrm>
            <a:off x="6222991" y="3592954"/>
            <a:ext cx="5348540" cy="3131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49B5AB-2DF5-419B-891C-3F773D52FF26}"/>
              </a:ext>
            </a:extLst>
          </p:cNvPr>
          <p:cNvSpPr/>
          <p:nvPr/>
        </p:nvSpPr>
        <p:spPr>
          <a:xfrm>
            <a:off x="356856" y="3605019"/>
            <a:ext cx="5415747" cy="3131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연구의 배경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DA4E07-4F84-46AD-BA9C-E37E3192B26F}"/>
              </a:ext>
            </a:extLst>
          </p:cNvPr>
          <p:cNvSpPr/>
          <p:nvPr/>
        </p:nvSpPr>
        <p:spPr>
          <a:xfrm>
            <a:off x="356857" y="1460987"/>
            <a:ext cx="11512414" cy="520532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08B6F-0CD2-4BB4-B8FF-E12343624A49}"/>
              </a:ext>
            </a:extLst>
          </p:cNvPr>
          <p:cNvSpPr txBox="1"/>
          <p:nvPr/>
        </p:nvSpPr>
        <p:spPr>
          <a:xfrm>
            <a:off x="356857" y="1532702"/>
            <a:ext cx="1147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대한민국은 고령사회로 진입하였고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치매환자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수 또한 증가하고 있음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2018A-2A51-408D-9D5A-9B1385183C60}"/>
              </a:ext>
            </a:extLst>
          </p:cNvPr>
          <p:cNvSpPr/>
          <p:nvPr/>
        </p:nvSpPr>
        <p:spPr>
          <a:xfrm>
            <a:off x="356856" y="2397213"/>
            <a:ext cx="5415748" cy="1031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E77961-1AFD-4B2C-BAB2-46CE96D35FB0}"/>
              </a:ext>
            </a:extLst>
          </p:cNvPr>
          <p:cNvSpPr/>
          <p:nvPr/>
        </p:nvSpPr>
        <p:spPr>
          <a:xfrm>
            <a:off x="620468" y="2195748"/>
            <a:ext cx="4136883" cy="40292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고령사회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진입한 대한민국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6F6E6-C240-4501-AEE5-A7627DBB3A90}"/>
              </a:ext>
            </a:extLst>
          </p:cNvPr>
          <p:cNvSpPr txBox="1"/>
          <p:nvPr/>
        </p:nvSpPr>
        <p:spPr>
          <a:xfrm>
            <a:off x="366981" y="2677950"/>
            <a:ext cx="540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2017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년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한국 고령인구가 사상 처음으로 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14%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넘어섰다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통계청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E18073-936C-4109-AF7B-5154C0643A67}"/>
              </a:ext>
            </a:extLst>
          </p:cNvPr>
          <p:cNvSpPr/>
          <p:nvPr/>
        </p:nvSpPr>
        <p:spPr>
          <a:xfrm>
            <a:off x="6222990" y="2397212"/>
            <a:ext cx="5348541" cy="10263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FD94F242-E33F-4E31-958F-CC05C9A983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53090"/>
              </p:ext>
            </p:extLst>
          </p:nvPr>
        </p:nvGraphicFramePr>
        <p:xfrm>
          <a:off x="5969011" y="2665884"/>
          <a:ext cx="6893291" cy="441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16040-52D9-455B-9919-F5595607558B}"/>
              </a:ext>
            </a:extLst>
          </p:cNvPr>
          <p:cNvSpPr/>
          <p:nvPr/>
        </p:nvSpPr>
        <p:spPr>
          <a:xfrm>
            <a:off x="6486602" y="2195748"/>
            <a:ext cx="4136883" cy="40292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나날이 증가하는 치매환자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58E49-A55C-4793-83C4-CC0F540CDDB6}"/>
              </a:ext>
            </a:extLst>
          </p:cNvPr>
          <p:cNvSpPr txBox="1"/>
          <p:nvPr/>
        </p:nvSpPr>
        <p:spPr>
          <a:xfrm>
            <a:off x="6222991" y="2690018"/>
            <a:ext cx="5602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▶현재 대한민국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 치매 유병률은  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9.94%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이다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 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중앙치매센터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420E9B9-7945-48BA-9D08-067DB8F2C2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655525"/>
              </p:ext>
            </p:extLst>
          </p:nvPr>
        </p:nvGraphicFramePr>
        <p:xfrm>
          <a:off x="620468" y="4060553"/>
          <a:ext cx="4815132" cy="2727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A9FEDB1-72EB-4CC4-A109-8E7B86770D5D}"/>
              </a:ext>
            </a:extLst>
          </p:cNvPr>
          <p:cNvSpPr txBox="1"/>
          <p:nvPr/>
        </p:nvSpPr>
        <p:spPr>
          <a:xfrm>
            <a:off x="4148497" y="6422097"/>
            <a:ext cx="2030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단위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:%,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통계청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9CE7F-75B9-4194-8B80-2E4E32C0DB9B}"/>
              </a:ext>
            </a:extLst>
          </p:cNvPr>
          <p:cNvSpPr txBox="1"/>
          <p:nvPr/>
        </p:nvSpPr>
        <p:spPr>
          <a:xfrm>
            <a:off x="981256" y="3648120"/>
            <a:ext cx="388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-1&gt; 2017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인구주택총조사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276055-AD4D-4603-9DE1-A74319DEB3BE}"/>
              </a:ext>
            </a:extLst>
          </p:cNvPr>
          <p:cNvSpPr txBox="1"/>
          <p:nvPr/>
        </p:nvSpPr>
        <p:spPr>
          <a:xfrm>
            <a:off x="6837265" y="3637960"/>
            <a:ext cx="388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-2&gt;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노인 인구 중 치매환자 수 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416424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Ⅰ.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서론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8" y="467851"/>
            <a:ext cx="1718680" cy="308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배경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E17AFF-3F24-47B7-93C9-F92F9D88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CBE291-8402-43F4-8AEA-E36826933733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4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0787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BEEFED-9095-4E74-BF52-14F53132E724}"/>
              </a:ext>
            </a:extLst>
          </p:cNvPr>
          <p:cNvSpPr/>
          <p:nvPr/>
        </p:nvSpPr>
        <p:spPr>
          <a:xfrm>
            <a:off x="6222991" y="3901111"/>
            <a:ext cx="5111614" cy="2822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96124E-3FD3-447A-800B-ABC492FDF82E}"/>
              </a:ext>
            </a:extLst>
          </p:cNvPr>
          <p:cNvSpPr/>
          <p:nvPr/>
        </p:nvSpPr>
        <p:spPr>
          <a:xfrm>
            <a:off x="353853" y="3782684"/>
            <a:ext cx="5111614" cy="2941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FD94F242-E33F-4E31-958F-CC05C9A983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0068067"/>
              </p:ext>
            </p:extLst>
          </p:nvPr>
        </p:nvGraphicFramePr>
        <p:xfrm>
          <a:off x="6588848" y="4582595"/>
          <a:ext cx="6893291" cy="441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1F2776D6-4CBD-4CEC-A136-0D2B6F402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8516632"/>
              </p:ext>
            </p:extLst>
          </p:nvPr>
        </p:nvGraphicFramePr>
        <p:xfrm>
          <a:off x="-56026" y="2733094"/>
          <a:ext cx="6893291" cy="441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602130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Ⅰ.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서론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8" y="467851"/>
            <a:ext cx="1718680" cy="308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배경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연구의 배경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DA4E07-4F84-46AD-BA9C-E37E3192B26F}"/>
              </a:ext>
            </a:extLst>
          </p:cNvPr>
          <p:cNvSpPr/>
          <p:nvPr/>
        </p:nvSpPr>
        <p:spPr>
          <a:xfrm>
            <a:off x="356857" y="1460987"/>
            <a:ext cx="11512414" cy="520532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08B6F-0CD2-4BB4-B8FF-E12343624A49}"/>
              </a:ext>
            </a:extLst>
          </p:cNvPr>
          <p:cNvSpPr txBox="1"/>
          <p:nvPr/>
        </p:nvSpPr>
        <p:spPr>
          <a:xfrm>
            <a:off x="356857" y="1532702"/>
            <a:ext cx="1147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치매환자의 치료는 </a:t>
            </a:r>
            <a:r>
              <a:rPr lang="ko-KR" altLang="en-US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시기가 빠를수록</a:t>
            </a:r>
            <a:r>
              <a:rPr lang="en-US" altLang="ko-KR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비용적 효율이 좋아짐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2018A-2A51-408D-9D5A-9B1385183C60}"/>
              </a:ext>
            </a:extLst>
          </p:cNvPr>
          <p:cNvSpPr/>
          <p:nvPr/>
        </p:nvSpPr>
        <p:spPr>
          <a:xfrm>
            <a:off x="356857" y="2397212"/>
            <a:ext cx="5111614" cy="13182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E77961-1AFD-4B2C-BAB2-46CE96D35FB0}"/>
              </a:ext>
            </a:extLst>
          </p:cNvPr>
          <p:cNvSpPr/>
          <p:nvPr/>
        </p:nvSpPr>
        <p:spPr>
          <a:xfrm>
            <a:off x="620468" y="2195748"/>
            <a:ext cx="4637332" cy="40292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치매환자의 절반 이상이 경증치매 환자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6F6E6-C240-4501-AEE5-A7627DBB3A90}"/>
              </a:ext>
            </a:extLst>
          </p:cNvPr>
          <p:cNvSpPr txBox="1"/>
          <p:nvPr/>
        </p:nvSpPr>
        <p:spPr>
          <a:xfrm>
            <a:off x="353853" y="2516976"/>
            <a:ext cx="5111614" cy="11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2017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중앙치매센터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연차보고서에 따르면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한국 치매환자의 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57%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경증 치매환자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이다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중앙치매센터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E18073-936C-4109-AF7B-5154C0643A67}"/>
              </a:ext>
            </a:extLst>
          </p:cNvPr>
          <p:cNvSpPr/>
          <p:nvPr/>
        </p:nvSpPr>
        <p:spPr>
          <a:xfrm>
            <a:off x="6222991" y="2397211"/>
            <a:ext cx="5111614" cy="14317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16040-52D9-455B-9919-F5595607558B}"/>
              </a:ext>
            </a:extLst>
          </p:cNvPr>
          <p:cNvSpPr/>
          <p:nvPr/>
        </p:nvSpPr>
        <p:spPr>
          <a:xfrm>
            <a:off x="6486602" y="2195748"/>
            <a:ext cx="4136883" cy="40292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치매의 진행도와 치료비용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58E49-A55C-4793-83C4-CC0F540CDDB6}"/>
              </a:ext>
            </a:extLst>
          </p:cNvPr>
          <p:cNvSpPr txBox="1"/>
          <p:nvPr/>
        </p:nvSpPr>
        <p:spPr>
          <a:xfrm>
            <a:off x="6222991" y="2547456"/>
            <a:ext cx="511161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▶치매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중증도별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치매환자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인당 연간 관리비용에 따르면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경증 치매일 때 가장 비용 부담이 </a:t>
            </a:r>
            <a:r>
              <a:rPr lang="ko-KR" altLang="en-US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적은것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으로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나타난다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중앙치매센터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276055-AD4D-4603-9DE1-A74319DEB3BE}"/>
              </a:ext>
            </a:extLst>
          </p:cNvPr>
          <p:cNvSpPr txBox="1"/>
          <p:nvPr/>
        </p:nvSpPr>
        <p:spPr>
          <a:xfrm>
            <a:off x="6722605" y="4064680"/>
            <a:ext cx="411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-1&gt;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치매환자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인당 연간 관리비용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9C3746-5F63-4925-B406-3C433417157D}"/>
              </a:ext>
            </a:extLst>
          </p:cNvPr>
          <p:cNvSpPr txBox="1"/>
          <p:nvPr/>
        </p:nvSpPr>
        <p:spPr>
          <a:xfrm>
            <a:off x="968127" y="3912280"/>
            <a:ext cx="388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-3&gt;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중증도별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치매 분포 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7A50971-9091-41D6-8C31-372B9E49B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526DA7-BB7F-4815-9E46-731935A3E147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5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261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96124E-3FD3-447A-800B-ABC492FDF82E}"/>
              </a:ext>
            </a:extLst>
          </p:cNvPr>
          <p:cNvSpPr/>
          <p:nvPr/>
        </p:nvSpPr>
        <p:spPr>
          <a:xfrm>
            <a:off x="5904216" y="2397213"/>
            <a:ext cx="6158155" cy="4277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416424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Ⅰ.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서론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8" y="467851"/>
            <a:ext cx="1718680" cy="308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배경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연구의 배경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DA4E07-4F84-46AD-BA9C-E37E3192B26F}"/>
              </a:ext>
            </a:extLst>
          </p:cNvPr>
          <p:cNvSpPr/>
          <p:nvPr/>
        </p:nvSpPr>
        <p:spPr>
          <a:xfrm>
            <a:off x="356857" y="1460987"/>
            <a:ext cx="11512414" cy="520532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08B6F-0CD2-4BB4-B8FF-E12343624A49}"/>
              </a:ext>
            </a:extLst>
          </p:cNvPr>
          <p:cNvSpPr txBox="1"/>
          <p:nvPr/>
        </p:nvSpPr>
        <p:spPr>
          <a:xfrm>
            <a:off x="356857" y="1532702"/>
            <a:ext cx="1147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국가 차원의 치매 관련 정책은 </a:t>
            </a:r>
            <a:r>
              <a:rPr lang="ko-KR" altLang="en-US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매우 많은 비용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소모함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2018A-2A51-408D-9D5A-9B1385183C60}"/>
              </a:ext>
            </a:extLst>
          </p:cNvPr>
          <p:cNvSpPr/>
          <p:nvPr/>
        </p:nvSpPr>
        <p:spPr>
          <a:xfrm>
            <a:off x="356857" y="2397213"/>
            <a:ext cx="5332743" cy="1689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E77961-1AFD-4B2C-BAB2-46CE96D35FB0}"/>
              </a:ext>
            </a:extLst>
          </p:cNvPr>
          <p:cNvSpPr/>
          <p:nvPr/>
        </p:nvSpPr>
        <p:spPr>
          <a:xfrm>
            <a:off x="620468" y="2195748"/>
            <a:ext cx="4136883" cy="40292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국가 정책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‘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치매국가책임제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endParaRPr lang="ko-KR" altLang="en-US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6F6E6-C240-4501-AEE5-A7627DBB3A90}"/>
              </a:ext>
            </a:extLst>
          </p:cNvPr>
          <p:cNvSpPr txBox="1"/>
          <p:nvPr/>
        </p:nvSpPr>
        <p:spPr>
          <a:xfrm>
            <a:off x="356857" y="2665884"/>
            <a:ext cx="6826263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▶지역사회 치매지원센터의 확대 및 설치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▶치매 인력의 확충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치매의료비의 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90%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건강보험에 적용</a:t>
            </a:r>
            <a:endParaRPr lang="en-US" altLang="ko-KR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9C3746-5F63-4925-B406-3C433417157D}"/>
              </a:ext>
            </a:extLst>
          </p:cNvPr>
          <p:cNvSpPr txBox="1"/>
          <p:nvPr/>
        </p:nvSpPr>
        <p:spPr>
          <a:xfrm>
            <a:off x="5968152" y="2539179"/>
            <a:ext cx="651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-5&gt;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연간  국가 치매 총 관리비용 추이</a:t>
            </a: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D396246E-D013-428B-B7E9-E0C34FD35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298397"/>
              </p:ext>
            </p:extLst>
          </p:nvPr>
        </p:nvGraphicFramePr>
        <p:xfrm>
          <a:off x="5968152" y="3505200"/>
          <a:ext cx="6094219" cy="3515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9C7E56-2917-41D8-8625-7FAF789588D5}"/>
              </a:ext>
            </a:extLst>
          </p:cNvPr>
          <p:cNvSpPr/>
          <p:nvPr/>
        </p:nvSpPr>
        <p:spPr>
          <a:xfrm>
            <a:off x="356857" y="4156292"/>
            <a:ext cx="5332743" cy="2518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8D7A9-64B4-46E0-832F-0C4455C8670D}"/>
              </a:ext>
            </a:extLst>
          </p:cNvPr>
          <p:cNvSpPr txBox="1"/>
          <p:nvPr/>
        </p:nvSpPr>
        <p:spPr>
          <a:xfrm>
            <a:off x="409135" y="4179444"/>
            <a:ext cx="651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-4&gt;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 치매 환자 수 추이</a:t>
            </a:r>
          </a:p>
        </p:txBody>
      </p: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23D5864F-937E-437B-A2B0-CC6EADF69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638746"/>
              </p:ext>
            </p:extLst>
          </p:nvPr>
        </p:nvGraphicFramePr>
        <p:xfrm>
          <a:off x="549958" y="4686823"/>
          <a:ext cx="5038042" cy="228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875849B-429B-4A50-AA54-C041F7F9D910}"/>
              </a:ext>
            </a:extLst>
          </p:cNvPr>
          <p:cNvSpPr txBox="1"/>
          <p:nvPr/>
        </p:nvSpPr>
        <p:spPr>
          <a:xfrm>
            <a:off x="9897630" y="3285289"/>
            <a:ext cx="2379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단위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조 원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중앙치매센터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19562-4E38-4667-A818-277BE236235A}"/>
              </a:ext>
            </a:extLst>
          </p:cNvPr>
          <p:cNvSpPr txBox="1"/>
          <p:nvPr/>
        </p:nvSpPr>
        <p:spPr>
          <a:xfrm>
            <a:off x="3458086" y="4493624"/>
            <a:ext cx="2379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단위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만 명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중앙치매센터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6A0E8-E50B-4018-B178-B5A9BF4B9EB7}"/>
              </a:ext>
            </a:extLst>
          </p:cNvPr>
          <p:cNvSpPr txBox="1"/>
          <p:nvPr/>
        </p:nvSpPr>
        <p:spPr>
          <a:xfrm>
            <a:off x="10656992" y="3717463"/>
            <a:ext cx="1249680" cy="36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106</a:t>
            </a:r>
            <a:r>
              <a:rPr lang="ko-KR" altLang="en-US" b="1" dirty="0"/>
              <a:t>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F3AA573-5038-409A-8A13-CD9D36D34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C529C9-F9C4-4040-8A4D-604E5E4B1628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3997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416424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Ⅰ.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서론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586781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필요성 및 목적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연구의 목적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DA4E07-4F84-46AD-BA9C-E37E3192B26F}"/>
              </a:ext>
            </a:extLst>
          </p:cNvPr>
          <p:cNvSpPr/>
          <p:nvPr/>
        </p:nvSpPr>
        <p:spPr>
          <a:xfrm>
            <a:off x="356857" y="1460987"/>
            <a:ext cx="11512414" cy="520532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08B6F-0CD2-4BB4-B8FF-E12343624A49}"/>
              </a:ext>
            </a:extLst>
          </p:cNvPr>
          <p:cNvSpPr txBox="1"/>
          <p:nvPr/>
        </p:nvSpPr>
        <p:spPr>
          <a:xfrm>
            <a:off x="356857" y="1532702"/>
            <a:ext cx="1147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노인 경증 치매 환자의 치매 진행속도를 경감시킬 수 있는 해결 방안 연구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2018A-2A51-408D-9D5A-9B1385183C60}"/>
              </a:ext>
            </a:extLst>
          </p:cNvPr>
          <p:cNvSpPr/>
          <p:nvPr/>
        </p:nvSpPr>
        <p:spPr>
          <a:xfrm>
            <a:off x="356856" y="2397212"/>
            <a:ext cx="11509409" cy="15738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E77961-1AFD-4B2C-BAB2-46CE96D35FB0}"/>
              </a:ext>
            </a:extLst>
          </p:cNvPr>
          <p:cNvSpPr/>
          <p:nvPr/>
        </p:nvSpPr>
        <p:spPr>
          <a:xfrm>
            <a:off x="620468" y="2195748"/>
            <a:ext cx="4136883" cy="40292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필요성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6F6E6-C240-4501-AEE5-A7627DBB3A90}"/>
              </a:ext>
            </a:extLst>
          </p:cNvPr>
          <p:cNvSpPr txBox="1"/>
          <p:nvPr/>
        </p:nvSpPr>
        <p:spPr>
          <a:xfrm>
            <a:off x="353853" y="2634862"/>
            <a:ext cx="11478285" cy="11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▶대한민국은 고령사회로 진입하였고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치매환자의 수 또한 증가하고 있다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증가하는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환자를 관리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할 수 있어야 한다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▶치매환자의 치료는 시기가 빠를수록 비용적 효율이 좋아진다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경증 치매환자의 증상 호전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에 도움이 되는 기술이 필요하다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▶국가 차원의 치매 관련 정책은 매우 많은 비용을 소모한다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따라서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치료 비용 절감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에 도움이 되는 기술이 필요하다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E18073-936C-4109-AF7B-5154C0643A67}"/>
              </a:ext>
            </a:extLst>
          </p:cNvPr>
          <p:cNvSpPr/>
          <p:nvPr/>
        </p:nvSpPr>
        <p:spPr>
          <a:xfrm>
            <a:off x="353853" y="4724687"/>
            <a:ext cx="11512413" cy="1573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16040-52D9-455B-9919-F5595607558B}"/>
              </a:ext>
            </a:extLst>
          </p:cNvPr>
          <p:cNvSpPr/>
          <p:nvPr/>
        </p:nvSpPr>
        <p:spPr>
          <a:xfrm>
            <a:off x="617466" y="4473428"/>
            <a:ext cx="4139886" cy="38100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목적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58E49-A55C-4793-83C4-CC0F540CDDB6}"/>
              </a:ext>
            </a:extLst>
          </p:cNvPr>
          <p:cNvSpPr txBox="1"/>
          <p:nvPr/>
        </p:nvSpPr>
        <p:spPr>
          <a:xfrm>
            <a:off x="361079" y="4889774"/>
            <a:ext cx="11512413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▶경증 치매 노인을 대상으로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진행의 원인을 해소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하여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진행을 완화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하고자 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EC43D5-3AB3-45FB-AF73-458934D6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0DE0F7-9F18-4706-A267-90B9536F0A23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7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10049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1DA4E07-4F84-46AD-BA9C-E37E3192B26F}"/>
              </a:ext>
            </a:extLst>
          </p:cNvPr>
          <p:cNvSpPr/>
          <p:nvPr/>
        </p:nvSpPr>
        <p:spPr>
          <a:xfrm>
            <a:off x="356857" y="1460987"/>
            <a:ext cx="11512414" cy="520532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08B6F-0CD2-4BB4-B8FF-E12343624A49}"/>
              </a:ext>
            </a:extLst>
          </p:cNvPr>
          <p:cNvSpPr txBox="1"/>
          <p:nvPr/>
        </p:nvSpPr>
        <p:spPr>
          <a:xfrm>
            <a:off x="356857" y="1532702"/>
            <a:ext cx="1147828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노인의 스마트폰 사용을 지원하는 추세이며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노인의 </a:t>
            </a:r>
            <a:r>
              <a:rPr lang="ko-KR" altLang="en-US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스마트폰 접근성이 높다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 판단됨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670C0E-8D54-4F7B-8F9E-43FD411BE4AA}"/>
              </a:ext>
            </a:extLst>
          </p:cNvPr>
          <p:cNvSpPr/>
          <p:nvPr/>
        </p:nvSpPr>
        <p:spPr>
          <a:xfrm>
            <a:off x="356857" y="3794749"/>
            <a:ext cx="5155014" cy="2941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D123F0-7BF9-44D9-8711-500FBC587D05}"/>
              </a:ext>
            </a:extLst>
          </p:cNvPr>
          <p:cNvSpPr/>
          <p:nvPr/>
        </p:nvSpPr>
        <p:spPr>
          <a:xfrm>
            <a:off x="356857" y="2397212"/>
            <a:ext cx="5155014" cy="13182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9544A2-27E8-41CA-9B02-731AE2B71F9A}"/>
              </a:ext>
            </a:extLst>
          </p:cNvPr>
          <p:cNvSpPr/>
          <p:nvPr/>
        </p:nvSpPr>
        <p:spPr>
          <a:xfrm>
            <a:off x="620468" y="2195748"/>
            <a:ext cx="4136883" cy="40292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노인의 스마트폰 사용 환경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C87B9E-1A0A-4DAA-9C80-20247BB022B8}"/>
              </a:ext>
            </a:extLst>
          </p:cNvPr>
          <p:cNvSpPr txBox="1"/>
          <p:nvPr/>
        </p:nvSpPr>
        <p:spPr>
          <a:xfrm>
            <a:off x="326342" y="2690018"/>
            <a:ext cx="5302298" cy="78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▶노인의 스마트폰 보유율은 점차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증가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하고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   (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 과학기술정보 통신부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한국 인터넷 진흥원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D36770-10AD-4F26-B3D6-02AC4C7E525D}"/>
              </a:ext>
            </a:extLst>
          </p:cNvPr>
          <p:cNvSpPr/>
          <p:nvPr/>
        </p:nvSpPr>
        <p:spPr>
          <a:xfrm>
            <a:off x="5772605" y="2397212"/>
            <a:ext cx="5708196" cy="25476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8F3531-6E3F-4694-ADA9-B0327457C710}"/>
              </a:ext>
            </a:extLst>
          </p:cNvPr>
          <p:cNvSpPr/>
          <p:nvPr/>
        </p:nvSpPr>
        <p:spPr>
          <a:xfrm>
            <a:off x="6486602" y="2195748"/>
            <a:ext cx="4136883" cy="40292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 스마트폰 사용자를 위한 정책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7692EF-941E-497B-B92A-E84F17CF1ADE}"/>
              </a:ext>
            </a:extLst>
          </p:cNvPr>
          <p:cNvSpPr txBox="1"/>
          <p:nvPr/>
        </p:nvSpPr>
        <p:spPr>
          <a:xfrm>
            <a:off x="5772604" y="2690018"/>
            <a:ext cx="5869440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▶여러 기관에서 지역사회협력 프로젝트의 일환으로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노인 대상 스마트폰 교육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을 진행하고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2018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13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일부터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65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세 이상 기초연금 수급자를 대상으로 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만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1000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원 한도로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이동 통신 요금 감면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을 시행하고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C8DE4-B69A-49A2-9A29-C240BB73E7BB}"/>
              </a:ext>
            </a:extLst>
          </p:cNvPr>
          <p:cNvSpPr txBox="1"/>
          <p:nvPr/>
        </p:nvSpPr>
        <p:spPr>
          <a:xfrm>
            <a:off x="3002281" y="6434053"/>
            <a:ext cx="2770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단위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:%,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출처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과학기술정보 통신부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1E9CFF-B8CE-43C8-88DB-173A8B387ABA}"/>
              </a:ext>
            </a:extLst>
          </p:cNvPr>
          <p:cNvSpPr txBox="1"/>
          <p:nvPr/>
        </p:nvSpPr>
        <p:spPr>
          <a:xfrm>
            <a:off x="547998" y="3872414"/>
            <a:ext cx="47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-6&gt; 60, 70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노인의 스마트폰 보유율</a:t>
            </a:r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BCD0E1CA-63BA-4F9B-A930-8DA8F6A90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0464455"/>
              </p:ext>
            </p:extLst>
          </p:nvPr>
        </p:nvGraphicFramePr>
        <p:xfrm>
          <a:off x="549956" y="4029905"/>
          <a:ext cx="4682444" cy="2538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제목 4">
            <a:extLst>
              <a:ext uri="{FF2B5EF4-FFF2-40B4-BE49-F238E27FC236}">
                <a16:creationId xmlns:a16="http://schemas.microsoft.com/office/drawing/2014/main" id="{1F9FE5C2-EB84-4316-A94C-591D8A8D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416424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Ⅰ.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서론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제목 4">
            <a:extLst>
              <a:ext uri="{FF2B5EF4-FFF2-40B4-BE49-F238E27FC236}">
                <a16:creationId xmlns:a16="http://schemas.microsoft.com/office/drawing/2014/main" id="{1157564B-4306-4574-BBF3-0B8243ECA60A}"/>
              </a:ext>
            </a:extLst>
          </p:cNvPr>
          <p:cNvSpPr txBox="1">
            <a:spLocks/>
          </p:cNvSpPr>
          <p:nvPr/>
        </p:nvSpPr>
        <p:spPr>
          <a:xfrm>
            <a:off x="549958" y="467851"/>
            <a:ext cx="1718680" cy="308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배경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EFBF4F-1980-4BA0-B6AE-E6189E2A0EB2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연구의 배경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FC6990F-1BC3-4201-BD1C-5DAD17A53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05F3F3-A958-42D1-B907-971EC512EC54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8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1614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38BC31E-203C-42A8-836E-79DFF9BB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53510"/>
            <a:ext cx="1416424" cy="430306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Ⅰ.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서론</a:t>
            </a:r>
            <a:endParaRPr lang="en-US" altLang="ko-KR" sz="20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D4115BB1-D068-47E2-8E5A-23B9C65ACD1A}"/>
              </a:ext>
            </a:extLst>
          </p:cNvPr>
          <p:cNvSpPr txBox="1">
            <a:spLocks/>
          </p:cNvSpPr>
          <p:nvPr/>
        </p:nvSpPr>
        <p:spPr>
          <a:xfrm>
            <a:off x="549957" y="467851"/>
            <a:ext cx="2586781" cy="351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필요성 및 목적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78840-081D-4295-B0FF-ABEC003A680A}"/>
              </a:ext>
            </a:extLst>
          </p:cNvPr>
          <p:cNvSpPr/>
          <p:nvPr/>
        </p:nvSpPr>
        <p:spPr>
          <a:xfrm>
            <a:off x="3437964" y="380302"/>
            <a:ext cx="5316071" cy="8476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연구의 목적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DA4E07-4F84-46AD-BA9C-E37E3192B26F}"/>
              </a:ext>
            </a:extLst>
          </p:cNvPr>
          <p:cNvSpPr/>
          <p:nvPr/>
        </p:nvSpPr>
        <p:spPr>
          <a:xfrm>
            <a:off x="356857" y="1460987"/>
            <a:ext cx="11512414" cy="520532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08B6F-0CD2-4BB4-B8FF-E12343624A49}"/>
              </a:ext>
            </a:extLst>
          </p:cNvPr>
          <p:cNvSpPr txBox="1"/>
          <p:nvPr/>
        </p:nvSpPr>
        <p:spPr>
          <a:xfrm>
            <a:off x="356857" y="1532702"/>
            <a:ext cx="1147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노인 경증 치매 환자의 치매 진행속도를 경감시킬 수 있는 </a:t>
            </a:r>
            <a:r>
              <a:rPr lang="ko-KR" altLang="en-US" sz="2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스마트폰 어플리케이션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2018A-2A51-408D-9D5A-9B1385183C60}"/>
              </a:ext>
            </a:extLst>
          </p:cNvPr>
          <p:cNvSpPr/>
          <p:nvPr/>
        </p:nvSpPr>
        <p:spPr>
          <a:xfrm>
            <a:off x="356856" y="2397212"/>
            <a:ext cx="11509409" cy="15738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E77961-1AFD-4B2C-BAB2-46CE96D35FB0}"/>
              </a:ext>
            </a:extLst>
          </p:cNvPr>
          <p:cNvSpPr/>
          <p:nvPr/>
        </p:nvSpPr>
        <p:spPr>
          <a:xfrm>
            <a:off x="620468" y="2195748"/>
            <a:ext cx="4136883" cy="40292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필요성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6F6E6-C240-4501-AEE5-A7627DBB3A90}"/>
              </a:ext>
            </a:extLst>
          </p:cNvPr>
          <p:cNvSpPr txBox="1"/>
          <p:nvPr/>
        </p:nvSpPr>
        <p:spPr>
          <a:xfrm>
            <a:off x="353853" y="2634862"/>
            <a:ext cx="11478285" cy="11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▶대한민국은 고령사회로 진입하였고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치매환자의 수 또한 증가하고 있다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증가하는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환자를 관리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할 수 있어야 한다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▶치매환자의 치료는 시기가 빠를수록 비용적 효율이 좋아진다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경증 치매환자의 증상 호전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에 도움이 되는 기술이 필요하다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▶국가 차원의 치매 관련 정책은 매우 많은 비용을 소모한다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따라서 </a:t>
            </a:r>
            <a:r>
              <a:rPr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치료 비용 절감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에 도움이 되는 기술이 필요하다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E18073-936C-4109-AF7B-5154C0643A67}"/>
              </a:ext>
            </a:extLst>
          </p:cNvPr>
          <p:cNvSpPr/>
          <p:nvPr/>
        </p:nvSpPr>
        <p:spPr>
          <a:xfrm>
            <a:off x="353853" y="4724687"/>
            <a:ext cx="11512413" cy="1573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16040-52D9-455B-9919-F5595607558B}"/>
              </a:ext>
            </a:extLst>
          </p:cNvPr>
          <p:cNvSpPr/>
          <p:nvPr/>
        </p:nvSpPr>
        <p:spPr>
          <a:xfrm>
            <a:off x="617466" y="4473428"/>
            <a:ext cx="4139886" cy="38100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연구의 목적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58E49-A55C-4793-83C4-CC0F540CDDB6}"/>
              </a:ext>
            </a:extLst>
          </p:cNvPr>
          <p:cNvSpPr txBox="1"/>
          <p:nvPr/>
        </p:nvSpPr>
        <p:spPr>
          <a:xfrm>
            <a:off x="361079" y="4889774"/>
            <a:ext cx="11512413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▶경증 치매 노인을 대상으로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진행의 원인을 해소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하여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치매 진행을 완화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하고자 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A06D4F-59DA-41FE-9606-4F9BC756617E}"/>
              </a:ext>
            </a:extLst>
          </p:cNvPr>
          <p:cNvSpPr txBox="1"/>
          <p:nvPr/>
        </p:nvSpPr>
        <p:spPr>
          <a:xfrm>
            <a:off x="361079" y="5337419"/>
            <a:ext cx="11512412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▶국가 정책은 모든 치매 노인을 수용 하기엔 비용적 효율이 떨어지므로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저렴하고 접근성과 보급성이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좋은 스마트폰 어플리케이션을 제안한다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E04B6E-EC3A-4D13-8265-D2F85C0ABA04}"/>
              </a:ext>
            </a:extLst>
          </p:cNvPr>
          <p:cNvSpPr txBox="1"/>
          <p:nvPr/>
        </p:nvSpPr>
        <p:spPr>
          <a:xfrm>
            <a:off x="378142" y="1520961"/>
            <a:ext cx="1147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노인 경증 치매 환자의 치매 진행속도를 경감시킬 수 있는 해결 방안 연구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8EB4D73-03A9-4BDD-BD5D-B8E42A8F9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3" y="65964"/>
            <a:ext cx="1409694" cy="4048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A9571D-F674-49B2-B2C3-A7C89A02CD29}"/>
              </a:ext>
            </a:extLst>
          </p:cNvPr>
          <p:cNvSpPr txBox="1"/>
          <p:nvPr/>
        </p:nvSpPr>
        <p:spPr>
          <a:xfrm>
            <a:off x="9944106" y="-24019"/>
            <a:ext cx="65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/>
              <a:t>9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BBA06B-AC9A-4392-AD6E-1C6FE4EAF702}"/>
              </a:ext>
            </a:extLst>
          </p:cNvPr>
          <p:cNvSpPr/>
          <p:nvPr/>
        </p:nvSpPr>
        <p:spPr>
          <a:xfrm>
            <a:off x="-3006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24BF53-E6CF-48C4-AD01-BCFD4233F4C7}"/>
              </a:ext>
            </a:extLst>
          </p:cNvPr>
          <p:cNvSpPr/>
          <p:nvPr/>
        </p:nvSpPr>
        <p:spPr>
          <a:xfrm>
            <a:off x="273074" y="2630415"/>
            <a:ext cx="11645851" cy="1330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57E4FD-7955-4387-A359-CD48F1050EEE}"/>
              </a:ext>
            </a:extLst>
          </p:cNvPr>
          <p:cNvSpPr txBox="1"/>
          <p:nvPr/>
        </p:nvSpPr>
        <p:spPr>
          <a:xfrm>
            <a:off x="356858" y="2872736"/>
            <a:ext cx="11512412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▶국가 정책은 모든 치매 노인을 수용 하기엔 비용적 효율이 떨어지므로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저렴하고 접근성과 보급성이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좋은 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스마트폰 어플리케이션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을 제안한다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15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3" grpId="0" animBg="1"/>
      <p:bldP spid="4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1352</TotalTime>
  <Words>2020</Words>
  <Application>Microsoft Office PowerPoint</Application>
  <PresentationFormat>와이드스크린</PresentationFormat>
  <Paragraphs>357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휴먼모음T</vt:lpstr>
      <vt:lpstr>Arial</vt:lpstr>
      <vt:lpstr>KoPub돋움체 Bold</vt:lpstr>
      <vt:lpstr>HY헤드라인M</vt:lpstr>
      <vt:lpstr>Yoon 윤고딕 520_TT</vt:lpstr>
      <vt:lpstr>Calibri Light</vt:lpstr>
      <vt:lpstr>돋움</vt:lpstr>
      <vt:lpstr>Calibri</vt:lpstr>
      <vt:lpstr>Adobe Hebrew</vt:lpstr>
      <vt:lpstr>맑은 고딕</vt:lpstr>
      <vt:lpstr>Office Theme</vt:lpstr>
      <vt:lpstr>경증 치매 노인을 위한 일상기록 어플리케이션의 설계  Design of daily record application for the elderly with mild dementia</vt:lpstr>
      <vt:lpstr>목차</vt:lpstr>
      <vt:lpstr>PowerPoint 프레젠테이션</vt:lpstr>
      <vt:lpstr>Ⅰ. 서론</vt:lpstr>
      <vt:lpstr>Ⅰ. 서론</vt:lpstr>
      <vt:lpstr>Ⅰ. 서론</vt:lpstr>
      <vt:lpstr>Ⅰ. 서론</vt:lpstr>
      <vt:lpstr>Ⅰ. 서론</vt:lpstr>
      <vt:lpstr>Ⅰ. 서론</vt:lpstr>
      <vt:lpstr>PowerPoint 프레젠테이션</vt:lpstr>
      <vt:lpstr>Ⅱ. 관련연구</vt:lpstr>
      <vt:lpstr>Ⅱ. 관련연구</vt:lpstr>
      <vt:lpstr>Ⅱ. 관련연구</vt:lpstr>
      <vt:lpstr>Ⅱ. 관련연구</vt:lpstr>
      <vt:lpstr>PowerPoint 프레젠테이션</vt:lpstr>
      <vt:lpstr>Ⅲ. 어플리케이션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Ⅲ. 어플리케이션 설계</vt:lpstr>
      <vt:lpstr>Ⅲ. 어플리케이션 설계</vt:lpstr>
      <vt:lpstr>PowerPoint 프레젠테이션</vt:lpstr>
      <vt:lpstr>PowerPoint 프레젠테이션</vt:lpstr>
      <vt:lpstr>Ⅳ. 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경증 치매 노인을 위한 일상기록 어플리케이션의 설계</dc:title>
  <dc:creator>정 재승</dc:creator>
  <cp:lastModifiedBy>정 재승</cp:lastModifiedBy>
  <cp:revision>354</cp:revision>
  <dcterms:created xsi:type="dcterms:W3CDTF">2018-11-12T23:52:41Z</dcterms:created>
  <dcterms:modified xsi:type="dcterms:W3CDTF">2018-11-16T15:19:40Z</dcterms:modified>
</cp:coreProperties>
</file>